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80" r:id="rId3"/>
    <p:sldMasterId id="2147483696" r:id="rId4"/>
  </p:sldMasterIdLst>
  <p:notesMasterIdLst>
    <p:notesMasterId r:id="rId25"/>
  </p:notesMasterIdLst>
  <p:handoutMasterIdLst>
    <p:handoutMasterId r:id="rId26"/>
  </p:handoutMasterIdLst>
  <p:sldIdLst>
    <p:sldId id="914" r:id="rId5"/>
    <p:sldId id="915" r:id="rId6"/>
    <p:sldId id="893" r:id="rId7"/>
    <p:sldId id="894" r:id="rId8"/>
    <p:sldId id="897" r:id="rId9"/>
    <p:sldId id="918" r:id="rId10"/>
    <p:sldId id="919" r:id="rId11"/>
    <p:sldId id="920" r:id="rId12"/>
    <p:sldId id="921" r:id="rId13"/>
    <p:sldId id="900" r:id="rId14"/>
    <p:sldId id="922" r:id="rId15"/>
    <p:sldId id="924" r:id="rId16"/>
    <p:sldId id="933" r:id="rId17"/>
    <p:sldId id="934" r:id="rId18"/>
    <p:sldId id="930" r:id="rId19"/>
    <p:sldId id="937" r:id="rId20"/>
    <p:sldId id="935" r:id="rId21"/>
    <p:sldId id="936" r:id="rId22"/>
    <p:sldId id="882" r:id="rId23"/>
    <p:sldId id="92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5">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uglas Jackson-Smith" initials="DJS" lastIdx="1" clrIdx="0"/>
  <p:cmAuthor id="1" name="Jeff" initials="J"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BEC0C0"/>
    <a:srgbClr val="000000"/>
    <a:srgbClr val="819B37"/>
    <a:srgbClr val="27A9E3"/>
    <a:srgbClr val="09A5E3"/>
    <a:srgbClr val="ADBE8C"/>
    <a:srgbClr val="5E7F18"/>
    <a:srgbClr val="797979"/>
    <a:srgbClr val="0A19D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61" autoAdjust="0"/>
    <p:restoredTop sz="79840" autoAdjust="0"/>
  </p:normalViewPr>
  <p:slideViewPr>
    <p:cSldViewPr snapToGrid="0" snapToObjects="1">
      <p:cViewPr varScale="1">
        <p:scale>
          <a:sx n="121" d="100"/>
          <a:sy n="121" d="100"/>
        </p:scale>
        <p:origin x="2544" y="176"/>
      </p:cViewPr>
      <p:guideLst>
        <p:guide orient="horz" pos="2165"/>
        <p:guide pos="2880"/>
      </p:guideLst>
    </p:cSldViewPr>
  </p:slideViewPr>
  <p:outlineViewPr>
    <p:cViewPr>
      <p:scale>
        <a:sx n="33" d="100"/>
        <a:sy n="33" d="100"/>
      </p:scale>
      <p:origin x="0" y="-6736"/>
    </p:cViewPr>
  </p:outlineViewPr>
  <p:notesTextViewPr>
    <p:cViewPr>
      <p:scale>
        <a:sx n="100" d="100"/>
        <a:sy n="100" d="100"/>
      </p:scale>
      <p:origin x="0" y="0"/>
    </p:cViewPr>
  </p:notesTextViewPr>
  <p:sorterViewPr>
    <p:cViewPr>
      <p:scale>
        <a:sx n="141" d="100"/>
        <a:sy n="141"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commentAuthors" Target="commentAuthors.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ichelle:Library:Caches:TemporaryItems:Outlook%20Temp:JulyNDSchloro_data_14073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b="0">
                <a:solidFill>
                  <a:schemeClr val="tx1"/>
                </a:solidFill>
              </a:rPr>
              <a:t>Tony</a:t>
            </a:r>
            <a:r>
              <a:rPr lang="en-US" b="0" baseline="0">
                <a:solidFill>
                  <a:schemeClr val="tx1"/>
                </a:solidFill>
              </a:rPr>
              <a:t> Grove NDS July 2014</a:t>
            </a:r>
            <a:endParaRPr lang="en-US" b="0">
              <a:solidFill>
                <a:schemeClr val="tx1"/>
              </a:solidFill>
            </a:endParaRPr>
          </a:p>
        </c:rich>
      </c:tx>
      <c:layout/>
      <c:overlay val="0"/>
      <c:spPr>
        <a:noFill/>
        <a:ln>
          <a:noFill/>
        </a:ln>
        <a:effectLst/>
      </c:spPr>
    </c:title>
    <c:autoTitleDeleted val="0"/>
    <c:plotArea>
      <c:layout/>
      <c:barChart>
        <c:barDir val="col"/>
        <c:grouping val="clustered"/>
        <c:varyColors val="0"/>
        <c:ser>
          <c:idx val="0"/>
          <c:order val="0"/>
          <c:tx>
            <c:v>Nutrient</c:v>
          </c:tx>
          <c:spPr>
            <a:solidFill>
              <a:schemeClr val="tx1"/>
            </a:solidFill>
            <a:ln>
              <a:noFill/>
            </a:ln>
            <a:effectLst/>
          </c:spPr>
          <c:invertIfNegative val="0"/>
          <c:errBars>
            <c:errBarType val="plus"/>
            <c:errValType val="cust"/>
            <c:noEndCap val="0"/>
            <c:plus>
              <c:numRef>
                <c:f>ChloroData!$N$7:$N$10</c:f>
                <c:numCache>
                  <c:formatCode>General</c:formatCode>
                  <c:ptCount val="4"/>
                  <c:pt idx="0">
                    <c:v>0.826150073411914</c:v>
                  </c:pt>
                  <c:pt idx="1">
                    <c:v>0.68231372443279</c:v>
                  </c:pt>
                  <c:pt idx="2">
                    <c:v>0.928304956164138</c:v>
                  </c:pt>
                  <c:pt idx="3">
                    <c:v>0.874610599621682</c:v>
                  </c:pt>
                </c:numCache>
              </c:numRef>
            </c:plus>
            <c:minus>
              <c:numRef>
                <c:f>ChloroData!$N$7:$N$10</c:f>
                <c:numCache>
                  <c:formatCode>General</c:formatCode>
                  <c:ptCount val="4"/>
                  <c:pt idx="0">
                    <c:v>0.826150073411914</c:v>
                  </c:pt>
                  <c:pt idx="1">
                    <c:v>0.68231372443279</c:v>
                  </c:pt>
                  <c:pt idx="2">
                    <c:v>0.928304956164138</c:v>
                  </c:pt>
                  <c:pt idx="3">
                    <c:v>0.874610599621682</c:v>
                  </c:pt>
                </c:numCache>
              </c:numRef>
            </c:minus>
            <c:spPr>
              <a:noFill/>
              <a:ln w="12700" cap="flat" cmpd="sng" algn="ctr">
                <a:solidFill>
                  <a:schemeClr val="tx1"/>
                </a:solidFill>
                <a:round/>
              </a:ln>
              <a:effectLst/>
            </c:spPr>
          </c:errBars>
          <c:cat>
            <c:strRef>
              <c:f>ChloroData!$J$7:$J$10</c:f>
              <c:strCache>
                <c:ptCount val="4"/>
                <c:pt idx="0">
                  <c:v>C</c:v>
                </c:pt>
                <c:pt idx="1">
                  <c:v>N</c:v>
                </c:pt>
                <c:pt idx="2">
                  <c:v>P</c:v>
                </c:pt>
                <c:pt idx="3">
                  <c:v>NP</c:v>
                </c:pt>
              </c:strCache>
            </c:strRef>
          </c:cat>
          <c:val>
            <c:numRef>
              <c:f>ChloroData!$K$7:$K$10</c:f>
              <c:numCache>
                <c:formatCode>0.00</c:formatCode>
                <c:ptCount val="4"/>
                <c:pt idx="0">
                  <c:v>5.62860807520698</c:v>
                </c:pt>
                <c:pt idx="1">
                  <c:v>6.864803599614726</c:v>
                </c:pt>
                <c:pt idx="2">
                  <c:v>5.892279331662883</c:v>
                </c:pt>
                <c:pt idx="3">
                  <c:v>12.75965000702593</c:v>
                </c:pt>
              </c:numCache>
            </c:numRef>
          </c:val>
        </c:ser>
        <c:dLbls>
          <c:showLegendKey val="0"/>
          <c:showVal val="0"/>
          <c:showCatName val="0"/>
          <c:showSerName val="0"/>
          <c:showPercent val="0"/>
          <c:showBubbleSize val="0"/>
        </c:dLbls>
        <c:gapWidth val="219"/>
        <c:overlap val="-27"/>
        <c:axId val="1423064128"/>
        <c:axId val="1290567312"/>
      </c:barChart>
      <c:catAx>
        <c:axId val="142306412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solidFill>
                      <a:schemeClr val="tx1"/>
                    </a:solidFill>
                  </a:rPr>
                  <a:t>Nutrient Treatment</a:t>
                </a:r>
              </a:p>
            </c:rich>
          </c:tx>
          <c:layout>
            <c:manualLayout>
              <c:xMode val="edge"/>
              <c:yMode val="edge"/>
              <c:x val="0.378116278163249"/>
              <c:y val="0.877503835409243"/>
            </c:manualLayout>
          </c:layout>
          <c:overlay val="0"/>
          <c:spPr>
            <a:noFill/>
            <a:ln>
              <a:noFill/>
            </a:ln>
            <a:effectLst/>
          </c:spPr>
        </c:title>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90567312"/>
        <c:crosses val="autoZero"/>
        <c:auto val="1"/>
        <c:lblAlgn val="ctr"/>
        <c:lblOffset val="100"/>
        <c:noMultiLvlLbl val="0"/>
      </c:catAx>
      <c:valAx>
        <c:axId val="1290567312"/>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solidFill>
                      <a:schemeClr val="tx1"/>
                    </a:solidFill>
                  </a:rPr>
                  <a:t>Mean Chl. (</a:t>
                </a:r>
                <a:r>
                  <a:rPr lang="en-US" sz="1600">
                    <a:solidFill>
                      <a:schemeClr val="tx1"/>
                    </a:solidFill>
                    <a:latin typeface="Calibri" panose="020F0502020204030204" pitchFamily="34" charset="0"/>
                  </a:rPr>
                  <a:t>µg cm</a:t>
                </a:r>
                <a:r>
                  <a:rPr lang="en-US" sz="1600" baseline="30000">
                    <a:solidFill>
                      <a:schemeClr val="tx1"/>
                    </a:solidFill>
                    <a:latin typeface="Calibri" panose="020F0502020204030204" pitchFamily="34" charset="0"/>
                  </a:rPr>
                  <a:t>-2</a:t>
                </a:r>
                <a:r>
                  <a:rPr lang="en-US" sz="1600" baseline="0">
                    <a:solidFill>
                      <a:schemeClr val="tx1"/>
                    </a:solidFill>
                    <a:latin typeface="Calibri" panose="020F0502020204030204" pitchFamily="34" charset="0"/>
                  </a:rPr>
                  <a:t>) +SE</a:t>
                </a:r>
                <a:endParaRPr lang="en-US" sz="1600">
                  <a:solidFill>
                    <a:schemeClr val="tx1"/>
                  </a:solidFill>
                </a:endParaRPr>
              </a:p>
            </c:rich>
          </c:tx>
          <c:layout>
            <c:manualLayout>
              <c:xMode val="edge"/>
              <c:yMode val="edge"/>
              <c:x val="0.00742574257425742"/>
              <c:y val="0.182049435624426"/>
            </c:manualLayout>
          </c:layout>
          <c:overlay val="0"/>
          <c:spPr>
            <a:noFill/>
            <a:ln>
              <a:noFill/>
            </a:ln>
            <a:effectLst/>
          </c:spPr>
        </c:title>
        <c:numFmt formatCode="0.00" sourceLinked="1"/>
        <c:majorTickMark val="out"/>
        <c:minorTickMark val="out"/>
        <c:tickLblPos val="nextTo"/>
        <c:spPr>
          <a:noFill/>
          <a:ln w="12700">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2306412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C6C49-9C8F-FD43-89F0-2D9B87016385}" type="doc">
      <dgm:prSet loTypeId="urn:microsoft.com/office/officeart/2008/layout/AlternatingPictureBlocks" loCatId="" qsTypeId="urn:microsoft.com/office/officeart/2005/8/quickstyle/simple1" qsCatId="simple" csTypeId="urn:microsoft.com/office/officeart/2005/8/colors/colorful4" csCatId="colorful" phldr="1"/>
      <dgm:spPr/>
      <dgm:t>
        <a:bodyPr/>
        <a:lstStyle/>
        <a:p>
          <a:endParaRPr lang="en-US"/>
        </a:p>
      </dgm:t>
    </dgm:pt>
    <dgm:pt modelId="{83C753BE-6F6F-1845-A553-0C6F02D7040A}">
      <dgm:prSet/>
      <dgm:spPr/>
      <dgm:t>
        <a:bodyPr/>
        <a:lstStyle/>
        <a:p>
          <a:pPr rtl="0"/>
          <a:r>
            <a:rPr lang="en-US" dirty="0" smtClean="0">
              <a:latin typeface="Arial Narrow"/>
              <a:cs typeface="Arial Narrow"/>
            </a:rPr>
            <a:t>Build statewide research capacity</a:t>
          </a:r>
          <a:endParaRPr lang="en-US" dirty="0">
            <a:latin typeface="Arial Narrow"/>
            <a:cs typeface="Arial Narrow"/>
          </a:endParaRPr>
        </a:p>
      </dgm:t>
    </dgm:pt>
    <dgm:pt modelId="{4FE8DD95-F578-724E-8237-72071CA8C18D}" type="parTrans" cxnId="{EA4EA25C-6AC5-CA4B-A419-3EBB80A9F728}">
      <dgm:prSet/>
      <dgm:spPr/>
      <dgm:t>
        <a:bodyPr/>
        <a:lstStyle/>
        <a:p>
          <a:endParaRPr lang="en-US"/>
        </a:p>
      </dgm:t>
    </dgm:pt>
    <dgm:pt modelId="{4F1FBF3F-1435-A444-B69B-FBFFA87B0AA0}" type="sibTrans" cxnId="{EA4EA25C-6AC5-CA4B-A419-3EBB80A9F728}">
      <dgm:prSet/>
      <dgm:spPr/>
      <dgm:t>
        <a:bodyPr/>
        <a:lstStyle/>
        <a:p>
          <a:endParaRPr lang="en-US"/>
        </a:p>
      </dgm:t>
    </dgm:pt>
    <dgm:pt modelId="{35C21133-E1FF-BA4E-9220-514F1146BAA9}">
      <dgm:prSet/>
      <dgm:spPr>
        <a:solidFill>
          <a:schemeClr val="accent2"/>
        </a:solidFill>
      </dgm:spPr>
      <dgm:t>
        <a:bodyPr/>
        <a:lstStyle/>
        <a:p>
          <a:pPr rtl="0"/>
          <a:r>
            <a:rPr lang="en-US" dirty="0" smtClean="0">
              <a:latin typeface="Arial Narrow"/>
              <a:cs typeface="Arial Narrow"/>
            </a:rPr>
            <a:t>Enhance economic competitiveness and sustainability</a:t>
          </a:r>
          <a:endParaRPr lang="en-US" dirty="0">
            <a:latin typeface="Arial Narrow"/>
            <a:cs typeface="Arial Narrow"/>
          </a:endParaRPr>
        </a:p>
      </dgm:t>
    </dgm:pt>
    <dgm:pt modelId="{9CB17AEB-EF95-174A-A373-2B82AD7765F8}" type="parTrans" cxnId="{7B60942A-BA2D-8042-9509-5B8AECAFD8FD}">
      <dgm:prSet/>
      <dgm:spPr/>
      <dgm:t>
        <a:bodyPr/>
        <a:lstStyle/>
        <a:p>
          <a:endParaRPr lang="en-US"/>
        </a:p>
      </dgm:t>
    </dgm:pt>
    <dgm:pt modelId="{A6D429C3-48A2-E64A-8CCB-EE5A89AB3C3B}" type="sibTrans" cxnId="{7B60942A-BA2D-8042-9509-5B8AECAFD8FD}">
      <dgm:prSet/>
      <dgm:spPr/>
      <dgm:t>
        <a:bodyPr/>
        <a:lstStyle/>
        <a:p>
          <a:endParaRPr lang="en-US"/>
        </a:p>
      </dgm:t>
    </dgm:pt>
    <dgm:pt modelId="{9A361414-BA54-FF4C-BD9B-4F3A3715674B}">
      <dgm:prSet/>
      <dgm:spPr>
        <a:solidFill>
          <a:schemeClr val="accent5"/>
        </a:solidFill>
      </dgm:spPr>
      <dgm:t>
        <a:bodyPr/>
        <a:lstStyle/>
        <a:p>
          <a:pPr rtl="0"/>
          <a:r>
            <a:rPr lang="en-US" dirty="0" smtClean="0">
              <a:latin typeface="Arial Narrow"/>
              <a:cs typeface="Arial Narrow"/>
            </a:rPr>
            <a:t>Strengthen STEM workforce</a:t>
          </a:r>
          <a:endParaRPr lang="en-US" dirty="0">
            <a:latin typeface="Arial Narrow"/>
            <a:cs typeface="Arial Narrow"/>
          </a:endParaRPr>
        </a:p>
      </dgm:t>
    </dgm:pt>
    <dgm:pt modelId="{CA304CD1-992E-9344-80F3-05F9CC95F4E5}" type="parTrans" cxnId="{9B58B4EE-FB9A-B74B-B81C-55A252E3142B}">
      <dgm:prSet/>
      <dgm:spPr/>
      <dgm:t>
        <a:bodyPr/>
        <a:lstStyle/>
        <a:p>
          <a:endParaRPr lang="en-US"/>
        </a:p>
      </dgm:t>
    </dgm:pt>
    <dgm:pt modelId="{05914463-016B-9642-8D90-5E9A2CA33525}" type="sibTrans" cxnId="{9B58B4EE-FB9A-B74B-B81C-55A252E3142B}">
      <dgm:prSet/>
      <dgm:spPr/>
      <dgm:t>
        <a:bodyPr/>
        <a:lstStyle/>
        <a:p>
          <a:endParaRPr lang="en-US"/>
        </a:p>
      </dgm:t>
    </dgm:pt>
    <dgm:pt modelId="{49F85503-D6B0-5646-B470-D3C36C0DD859}" type="pres">
      <dgm:prSet presAssocID="{A6FC6C49-9C8F-FD43-89F0-2D9B87016385}" presName="linearFlow" presStyleCnt="0">
        <dgm:presLayoutVars>
          <dgm:dir/>
          <dgm:resizeHandles val="exact"/>
        </dgm:presLayoutVars>
      </dgm:prSet>
      <dgm:spPr/>
      <dgm:t>
        <a:bodyPr/>
        <a:lstStyle/>
        <a:p>
          <a:endParaRPr lang="en-US"/>
        </a:p>
      </dgm:t>
    </dgm:pt>
    <dgm:pt modelId="{6C88672E-FCF5-E74F-8194-ED41B9658ED3}" type="pres">
      <dgm:prSet presAssocID="{83C753BE-6F6F-1845-A553-0C6F02D7040A}" presName="comp" presStyleCnt="0"/>
      <dgm:spPr/>
    </dgm:pt>
    <dgm:pt modelId="{2E78754C-77F0-9440-AD44-24C314BF871E}" type="pres">
      <dgm:prSet presAssocID="{83C753BE-6F6F-1845-A553-0C6F02D7040A}" presName="rect2" presStyleLbl="node1" presStyleIdx="0" presStyleCnt="3">
        <dgm:presLayoutVars>
          <dgm:bulletEnabled val="1"/>
        </dgm:presLayoutVars>
      </dgm:prSet>
      <dgm:spPr/>
      <dgm:t>
        <a:bodyPr/>
        <a:lstStyle/>
        <a:p>
          <a:endParaRPr lang="en-US"/>
        </a:p>
      </dgm:t>
    </dgm:pt>
    <dgm:pt modelId="{AC9A24F1-86C2-CC48-86E4-E4187FC48DDA}" type="pres">
      <dgm:prSet presAssocID="{83C753BE-6F6F-1845-A553-0C6F02D7040A}" presName="rect1" presStyleLbl="lnNode1" presStyleIdx="0" presStyleCnt="3" custFlipHor="1"/>
      <dgm:spPr>
        <a:blipFill dpi="0"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dgm:spPr>
      <dgm:t>
        <a:bodyPr/>
        <a:lstStyle/>
        <a:p>
          <a:endParaRPr lang="en-US"/>
        </a:p>
      </dgm:t>
    </dgm:pt>
    <dgm:pt modelId="{B09A9B52-D2C0-C348-91AA-F7728AEFE033}" type="pres">
      <dgm:prSet presAssocID="{4F1FBF3F-1435-A444-B69B-FBFFA87B0AA0}" presName="sibTrans" presStyleCnt="0"/>
      <dgm:spPr/>
    </dgm:pt>
    <dgm:pt modelId="{A7D46FCE-EAE7-7B45-9771-1D8F56A90B07}" type="pres">
      <dgm:prSet presAssocID="{35C21133-E1FF-BA4E-9220-514F1146BAA9}" presName="comp" presStyleCnt="0"/>
      <dgm:spPr/>
    </dgm:pt>
    <dgm:pt modelId="{40A13EFE-B5EF-B34B-94E1-3DDCA9F74990}" type="pres">
      <dgm:prSet presAssocID="{35C21133-E1FF-BA4E-9220-514F1146BAA9}" presName="rect2" presStyleLbl="node1" presStyleIdx="1" presStyleCnt="3">
        <dgm:presLayoutVars>
          <dgm:bulletEnabled val="1"/>
        </dgm:presLayoutVars>
      </dgm:prSet>
      <dgm:spPr/>
      <dgm:t>
        <a:bodyPr/>
        <a:lstStyle/>
        <a:p>
          <a:endParaRPr lang="en-US"/>
        </a:p>
      </dgm:t>
    </dgm:pt>
    <dgm:pt modelId="{A6946695-87A3-1649-9E67-D8EA1FAAAD7B}" type="pres">
      <dgm:prSet presAssocID="{35C21133-E1FF-BA4E-9220-514F1146BAA9}" presName="rect1" presStyleLbl="lnNode1" presStyleIdx="1" presStyleCnt="3"/>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t>
        <a:bodyPr/>
        <a:lstStyle/>
        <a:p>
          <a:endParaRPr lang="en-US"/>
        </a:p>
      </dgm:t>
    </dgm:pt>
    <dgm:pt modelId="{97A46142-7121-5649-95CA-3E6E3CE02651}" type="pres">
      <dgm:prSet presAssocID="{A6D429C3-48A2-E64A-8CCB-EE5A89AB3C3B}" presName="sibTrans" presStyleCnt="0"/>
      <dgm:spPr/>
    </dgm:pt>
    <dgm:pt modelId="{60FB246E-65B6-574A-93D4-238C86F536C6}" type="pres">
      <dgm:prSet presAssocID="{9A361414-BA54-FF4C-BD9B-4F3A3715674B}" presName="comp" presStyleCnt="0"/>
      <dgm:spPr/>
    </dgm:pt>
    <dgm:pt modelId="{E4276A76-711F-8544-B274-36DB1463DB8F}" type="pres">
      <dgm:prSet presAssocID="{9A361414-BA54-FF4C-BD9B-4F3A3715674B}" presName="rect2" presStyleLbl="node1" presStyleIdx="2" presStyleCnt="3">
        <dgm:presLayoutVars>
          <dgm:bulletEnabled val="1"/>
        </dgm:presLayoutVars>
      </dgm:prSet>
      <dgm:spPr/>
      <dgm:t>
        <a:bodyPr/>
        <a:lstStyle/>
        <a:p>
          <a:endParaRPr lang="en-US"/>
        </a:p>
      </dgm:t>
    </dgm:pt>
    <dgm:pt modelId="{10497214-E02F-A947-B8FB-C437B30C35D5}" type="pres">
      <dgm:prSet presAssocID="{9A361414-BA54-FF4C-BD9B-4F3A3715674B}" presName="rect1" presStyleLbl="lnNode1" presStyleIdx="2" presStyleCnt="3"/>
      <dgm:spPr>
        <a:blipFill dpi="0"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t>
        <a:bodyPr/>
        <a:lstStyle/>
        <a:p>
          <a:endParaRPr lang="en-US"/>
        </a:p>
      </dgm:t>
    </dgm:pt>
  </dgm:ptLst>
  <dgm:cxnLst>
    <dgm:cxn modelId="{99890D94-1427-5645-8FDA-2762B99B3DF5}" type="presOf" srcId="{83C753BE-6F6F-1845-A553-0C6F02D7040A}" destId="{2E78754C-77F0-9440-AD44-24C314BF871E}" srcOrd="0" destOrd="0" presId="urn:microsoft.com/office/officeart/2008/layout/AlternatingPictureBlocks"/>
    <dgm:cxn modelId="{7B60942A-BA2D-8042-9509-5B8AECAFD8FD}" srcId="{A6FC6C49-9C8F-FD43-89F0-2D9B87016385}" destId="{35C21133-E1FF-BA4E-9220-514F1146BAA9}" srcOrd="1" destOrd="0" parTransId="{9CB17AEB-EF95-174A-A373-2B82AD7765F8}" sibTransId="{A6D429C3-48A2-E64A-8CCB-EE5A89AB3C3B}"/>
    <dgm:cxn modelId="{E0E1363D-E734-AE46-935A-B67C426D8005}" type="presOf" srcId="{35C21133-E1FF-BA4E-9220-514F1146BAA9}" destId="{40A13EFE-B5EF-B34B-94E1-3DDCA9F74990}" srcOrd="0" destOrd="0" presId="urn:microsoft.com/office/officeart/2008/layout/AlternatingPictureBlocks"/>
    <dgm:cxn modelId="{EA4EA25C-6AC5-CA4B-A419-3EBB80A9F728}" srcId="{A6FC6C49-9C8F-FD43-89F0-2D9B87016385}" destId="{83C753BE-6F6F-1845-A553-0C6F02D7040A}" srcOrd="0" destOrd="0" parTransId="{4FE8DD95-F578-724E-8237-72071CA8C18D}" sibTransId="{4F1FBF3F-1435-A444-B69B-FBFFA87B0AA0}"/>
    <dgm:cxn modelId="{9B58B4EE-FB9A-B74B-B81C-55A252E3142B}" srcId="{A6FC6C49-9C8F-FD43-89F0-2D9B87016385}" destId="{9A361414-BA54-FF4C-BD9B-4F3A3715674B}" srcOrd="2" destOrd="0" parTransId="{CA304CD1-992E-9344-80F3-05F9CC95F4E5}" sibTransId="{05914463-016B-9642-8D90-5E9A2CA33525}"/>
    <dgm:cxn modelId="{1794A733-9EB7-6C41-9A49-BCE383175A8A}" type="presOf" srcId="{9A361414-BA54-FF4C-BD9B-4F3A3715674B}" destId="{E4276A76-711F-8544-B274-36DB1463DB8F}" srcOrd="0" destOrd="0" presId="urn:microsoft.com/office/officeart/2008/layout/AlternatingPictureBlocks"/>
    <dgm:cxn modelId="{F2709A1D-1263-934D-902E-821153F57753}" type="presOf" srcId="{A6FC6C49-9C8F-FD43-89F0-2D9B87016385}" destId="{49F85503-D6B0-5646-B470-D3C36C0DD859}" srcOrd="0" destOrd="0" presId="urn:microsoft.com/office/officeart/2008/layout/AlternatingPictureBlocks"/>
    <dgm:cxn modelId="{633689E0-CFD4-B74C-ADD9-84474E415660}" type="presParOf" srcId="{49F85503-D6B0-5646-B470-D3C36C0DD859}" destId="{6C88672E-FCF5-E74F-8194-ED41B9658ED3}" srcOrd="0" destOrd="0" presId="urn:microsoft.com/office/officeart/2008/layout/AlternatingPictureBlocks"/>
    <dgm:cxn modelId="{564B5CA6-C3F5-8340-BC17-F890175C8410}" type="presParOf" srcId="{6C88672E-FCF5-E74F-8194-ED41B9658ED3}" destId="{2E78754C-77F0-9440-AD44-24C314BF871E}" srcOrd="0" destOrd="0" presId="urn:microsoft.com/office/officeart/2008/layout/AlternatingPictureBlocks"/>
    <dgm:cxn modelId="{4D44208F-945E-7144-82BF-02C4CF4D3B4C}" type="presParOf" srcId="{6C88672E-FCF5-E74F-8194-ED41B9658ED3}" destId="{AC9A24F1-86C2-CC48-86E4-E4187FC48DDA}" srcOrd="1" destOrd="0" presId="urn:microsoft.com/office/officeart/2008/layout/AlternatingPictureBlocks"/>
    <dgm:cxn modelId="{30DFC096-FFED-3943-81A0-8291C31A2ED6}" type="presParOf" srcId="{49F85503-D6B0-5646-B470-D3C36C0DD859}" destId="{B09A9B52-D2C0-C348-91AA-F7728AEFE033}" srcOrd="1" destOrd="0" presId="urn:microsoft.com/office/officeart/2008/layout/AlternatingPictureBlocks"/>
    <dgm:cxn modelId="{01C8A017-4983-9944-A2DA-892B584143B6}" type="presParOf" srcId="{49F85503-D6B0-5646-B470-D3C36C0DD859}" destId="{A7D46FCE-EAE7-7B45-9771-1D8F56A90B07}" srcOrd="2" destOrd="0" presId="urn:microsoft.com/office/officeart/2008/layout/AlternatingPictureBlocks"/>
    <dgm:cxn modelId="{F5592799-AA72-1749-A255-256C2BBF8BEA}" type="presParOf" srcId="{A7D46FCE-EAE7-7B45-9771-1D8F56A90B07}" destId="{40A13EFE-B5EF-B34B-94E1-3DDCA9F74990}" srcOrd="0" destOrd="0" presId="urn:microsoft.com/office/officeart/2008/layout/AlternatingPictureBlocks"/>
    <dgm:cxn modelId="{5A782952-F94A-064A-94DF-A688F7E09912}" type="presParOf" srcId="{A7D46FCE-EAE7-7B45-9771-1D8F56A90B07}" destId="{A6946695-87A3-1649-9E67-D8EA1FAAAD7B}" srcOrd="1" destOrd="0" presId="urn:microsoft.com/office/officeart/2008/layout/AlternatingPictureBlocks"/>
    <dgm:cxn modelId="{20A85DE0-5FAD-AE4E-9AEA-11B324269C76}" type="presParOf" srcId="{49F85503-D6B0-5646-B470-D3C36C0DD859}" destId="{97A46142-7121-5649-95CA-3E6E3CE02651}" srcOrd="3" destOrd="0" presId="urn:microsoft.com/office/officeart/2008/layout/AlternatingPictureBlocks"/>
    <dgm:cxn modelId="{41216844-8978-D846-B9FA-FF52CE1F0963}" type="presParOf" srcId="{49F85503-D6B0-5646-B470-D3C36C0DD859}" destId="{60FB246E-65B6-574A-93D4-238C86F536C6}" srcOrd="4" destOrd="0" presId="urn:microsoft.com/office/officeart/2008/layout/AlternatingPictureBlocks"/>
    <dgm:cxn modelId="{9B7976AF-095D-3947-AC22-963BD3FCA011}" type="presParOf" srcId="{60FB246E-65B6-574A-93D4-238C86F536C6}" destId="{E4276A76-711F-8544-B274-36DB1463DB8F}" srcOrd="0" destOrd="0" presId="urn:microsoft.com/office/officeart/2008/layout/AlternatingPictureBlocks"/>
    <dgm:cxn modelId="{FEF9E4B9-3DDE-9B41-A2CD-11A7BEE40F43}" type="presParOf" srcId="{60FB246E-65B6-574A-93D4-238C86F536C6}" destId="{10497214-E02F-A947-B8FB-C437B30C35D5}"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9D9A91-971C-DB4E-A25B-AE5FEFC9F80B}"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996BED94-8B81-EA40-BEF4-33FD5027AD94}">
      <dgm:prSet custT="1"/>
      <dgm:spPr/>
      <dgm:t>
        <a:bodyPr/>
        <a:lstStyle/>
        <a:p>
          <a:r>
            <a:rPr lang="en-US" sz="2800" dirty="0" smtClean="0"/>
            <a:t>Environmental observatory with real-time data and synoptic samples</a:t>
          </a:r>
          <a:endParaRPr lang="en-US" sz="2800" dirty="0"/>
        </a:p>
      </dgm:t>
    </dgm:pt>
    <dgm:pt modelId="{2F8C1621-4B47-D447-9E8E-6D949EAE74FB}" type="parTrans" cxnId="{FDBD68FA-F24B-6045-85B8-7CD76001A06F}">
      <dgm:prSet/>
      <dgm:spPr/>
      <dgm:t>
        <a:bodyPr/>
        <a:lstStyle/>
        <a:p>
          <a:endParaRPr lang="en-US"/>
        </a:p>
      </dgm:t>
    </dgm:pt>
    <dgm:pt modelId="{2C35258B-8E56-A940-B811-771205CCFA88}" type="sibTrans" cxnId="{FDBD68FA-F24B-6045-85B8-7CD76001A06F}">
      <dgm:prSet/>
      <dgm:spPr>
        <a:solidFill>
          <a:schemeClr val="accent2"/>
        </a:solidFill>
      </dgm:spPr>
      <dgm:t>
        <a:bodyPr/>
        <a:lstStyle/>
        <a:p>
          <a:endParaRPr lang="en-US"/>
        </a:p>
      </dgm:t>
    </dgm:pt>
    <dgm:pt modelId="{44F0D0AA-608A-8440-956C-3CFB635EDB59}">
      <dgm:prSet phldrT="[Text]"/>
      <dgm:spPr/>
      <dgm:t>
        <a:bodyPr/>
        <a:lstStyle/>
        <a:p>
          <a:pPr algn="ctr"/>
          <a:r>
            <a:rPr lang="en-US" dirty="0" smtClean="0">
              <a:solidFill>
                <a:schemeClr val="bg1"/>
              </a:solidFill>
            </a:rPr>
            <a:t>Human imprint on nutrients, metals, and organic matter</a:t>
          </a:r>
          <a:endParaRPr lang="en-US" dirty="0">
            <a:solidFill>
              <a:schemeClr val="bg1"/>
            </a:solidFill>
          </a:endParaRPr>
        </a:p>
      </dgm:t>
    </dgm:pt>
    <dgm:pt modelId="{5E5A15AA-953F-C54C-95EC-33CD07F1056D}" type="parTrans" cxnId="{9E9E6189-4E1C-1B45-B628-C0D24299A9C0}">
      <dgm:prSet/>
      <dgm:spPr/>
      <dgm:t>
        <a:bodyPr/>
        <a:lstStyle/>
        <a:p>
          <a:endParaRPr lang="en-US"/>
        </a:p>
      </dgm:t>
    </dgm:pt>
    <dgm:pt modelId="{D108A440-9294-CC41-831E-17723F958F1F}" type="sibTrans" cxnId="{9E9E6189-4E1C-1B45-B628-C0D24299A9C0}">
      <dgm:prSet/>
      <dgm:spPr>
        <a:solidFill>
          <a:schemeClr val="accent3"/>
        </a:solidFill>
      </dgm:spPr>
      <dgm:t>
        <a:bodyPr/>
        <a:lstStyle/>
        <a:p>
          <a:endParaRPr lang="en-US"/>
        </a:p>
      </dgm:t>
    </dgm:pt>
    <dgm:pt modelId="{CD6E1497-B6E5-7E49-854B-DD127C8EF8D5}">
      <dgm:prSet phldrT="[Text]"/>
      <dgm:spPr/>
      <dgm:t>
        <a:bodyPr/>
        <a:lstStyle/>
        <a:p>
          <a:pPr algn="ctr"/>
          <a:r>
            <a:rPr lang="en-US" dirty="0" smtClean="0">
              <a:solidFill>
                <a:schemeClr val="bg1"/>
              </a:solidFill>
            </a:rPr>
            <a:t>Groundwater surface water interactions</a:t>
          </a:r>
          <a:endParaRPr lang="en-US" dirty="0">
            <a:solidFill>
              <a:schemeClr val="bg1"/>
            </a:solidFill>
          </a:endParaRPr>
        </a:p>
      </dgm:t>
    </dgm:pt>
    <dgm:pt modelId="{1DEA274E-95D7-A44A-AEC8-2C1EA009AC2C}" type="parTrans" cxnId="{160A2E5B-8753-7040-B8E4-7337BB4DBAD4}">
      <dgm:prSet/>
      <dgm:spPr/>
      <dgm:t>
        <a:bodyPr/>
        <a:lstStyle/>
        <a:p>
          <a:endParaRPr lang="en-US"/>
        </a:p>
      </dgm:t>
    </dgm:pt>
    <dgm:pt modelId="{F547F173-A6D4-F84E-95FB-DD677F6013DE}" type="sibTrans" cxnId="{160A2E5B-8753-7040-B8E4-7337BB4DBAD4}">
      <dgm:prSet/>
      <dgm:spPr>
        <a:solidFill>
          <a:schemeClr val="accent5"/>
        </a:solidFill>
      </dgm:spPr>
      <dgm:t>
        <a:bodyPr/>
        <a:lstStyle/>
        <a:p>
          <a:endParaRPr lang="en-US"/>
        </a:p>
      </dgm:t>
    </dgm:pt>
    <dgm:pt modelId="{40F2FBD6-C9D1-B74C-90E0-F13638A321E3}">
      <dgm:prSet phldrT="[Text]"/>
      <dgm:spPr/>
      <dgm:t>
        <a:bodyPr/>
        <a:lstStyle/>
        <a:p>
          <a:pPr algn="ctr"/>
          <a:r>
            <a:rPr lang="en-US" dirty="0" err="1" smtClean="0">
              <a:solidFill>
                <a:schemeClr val="bg1"/>
              </a:solidFill>
            </a:rPr>
            <a:t>E.Coli</a:t>
          </a:r>
          <a:r>
            <a:rPr lang="en-US" dirty="0" smtClean="0">
              <a:solidFill>
                <a:schemeClr val="bg1"/>
              </a:solidFill>
            </a:rPr>
            <a:t> distributions and microbial source tracking</a:t>
          </a:r>
          <a:endParaRPr lang="en-US" dirty="0">
            <a:solidFill>
              <a:schemeClr val="bg1"/>
            </a:solidFill>
          </a:endParaRPr>
        </a:p>
      </dgm:t>
    </dgm:pt>
    <dgm:pt modelId="{3B01474E-9043-9D4B-8628-25F7EB515F04}" type="sibTrans" cxnId="{E5457F47-CE87-3F45-BB38-5A5C35EC4325}">
      <dgm:prSet/>
      <dgm:spPr>
        <a:solidFill>
          <a:schemeClr val="accent4"/>
        </a:solidFill>
      </dgm:spPr>
      <dgm:t>
        <a:bodyPr/>
        <a:lstStyle/>
        <a:p>
          <a:endParaRPr lang="en-US"/>
        </a:p>
      </dgm:t>
    </dgm:pt>
    <dgm:pt modelId="{DB972BD0-BD3D-F940-B49F-E6EE8245A565}" type="parTrans" cxnId="{E5457F47-CE87-3F45-BB38-5A5C35EC4325}">
      <dgm:prSet/>
      <dgm:spPr/>
      <dgm:t>
        <a:bodyPr/>
        <a:lstStyle/>
        <a:p>
          <a:endParaRPr lang="en-US"/>
        </a:p>
      </dgm:t>
    </dgm:pt>
    <dgm:pt modelId="{06A6B39E-FED2-8D47-8F44-B0B0E44D1AE3}" type="pres">
      <dgm:prSet presAssocID="{D09D9A91-971C-DB4E-A25B-AE5FEFC9F80B}" presName="Name0" presStyleCnt="0">
        <dgm:presLayoutVars>
          <dgm:chMax val="7"/>
          <dgm:chPref val="7"/>
          <dgm:dir/>
        </dgm:presLayoutVars>
      </dgm:prSet>
      <dgm:spPr/>
      <dgm:t>
        <a:bodyPr/>
        <a:lstStyle/>
        <a:p>
          <a:endParaRPr lang="en-US"/>
        </a:p>
      </dgm:t>
    </dgm:pt>
    <dgm:pt modelId="{70CCF80A-6213-F34A-A605-4F220D964C02}" type="pres">
      <dgm:prSet presAssocID="{D09D9A91-971C-DB4E-A25B-AE5FEFC9F80B}" presName="Name1" presStyleCnt="0"/>
      <dgm:spPr/>
    </dgm:pt>
    <dgm:pt modelId="{7F1B60D2-025B-174F-8597-273FFBBFBEDE}" type="pres">
      <dgm:prSet presAssocID="{2C35258B-8E56-A940-B811-771205CCFA88}" presName="picture_1" presStyleCnt="0"/>
      <dgm:spPr/>
    </dgm:pt>
    <dgm:pt modelId="{184DBB8A-6658-9C42-842F-1DAC98423F29}" type="pres">
      <dgm:prSet presAssocID="{2C35258B-8E56-A940-B811-771205CCFA88}" presName="pictureRepeatNode" presStyleLbl="alignImgPlace1" presStyleIdx="0" presStyleCnt="4"/>
      <dgm:spPr/>
      <dgm:t>
        <a:bodyPr/>
        <a:lstStyle/>
        <a:p>
          <a:endParaRPr lang="en-US"/>
        </a:p>
      </dgm:t>
    </dgm:pt>
    <dgm:pt modelId="{791FAC32-DE78-694B-AE90-C4026EB28257}" type="pres">
      <dgm:prSet presAssocID="{996BED94-8B81-EA40-BEF4-33FD5027AD94}" presName="text_1" presStyleLbl="node1" presStyleIdx="0" presStyleCnt="0" custScaleX="120901" custScaleY="153153" custLinFactNeighborX="-2516" custLinFactNeighborY="-64584">
        <dgm:presLayoutVars>
          <dgm:bulletEnabled val="1"/>
        </dgm:presLayoutVars>
      </dgm:prSet>
      <dgm:spPr/>
      <dgm:t>
        <a:bodyPr/>
        <a:lstStyle/>
        <a:p>
          <a:endParaRPr lang="en-US"/>
        </a:p>
      </dgm:t>
    </dgm:pt>
    <dgm:pt modelId="{50664C9D-7072-6D49-A9D6-6894CC0BF228}" type="pres">
      <dgm:prSet presAssocID="{D108A440-9294-CC41-831E-17723F958F1F}" presName="picture_2" presStyleCnt="0"/>
      <dgm:spPr/>
    </dgm:pt>
    <dgm:pt modelId="{F24B54FD-3789-9A4D-81EA-154893FF74CB}" type="pres">
      <dgm:prSet presAssocID="{D108A440-9294-CC41-831E-17723F958F1F}" presName="pictureRepeatNode" presStyleLbl="alignImgPlace1" presStyleIdx="1" presStyleCnt="4" custScaleX="114173" custScaleY="114173"/>
      <dgm:spPr/>
      <dgm:t>
        <a:bodyPr/>
        <a:lstStyle/>
        <a:p>
          <a:endParaRPr lang="en-US"/>
        </a:p>
      </dgm:t>
    </dgm:pt>
    <dgm:pt modelId="{A4A31EFC-375D-9647-A006-3BDAB98B839B}" type="pres">
      <dgm:prSet presAssocID="{44F0D0AA-608A-8440-956C-3CFB635EDB59}" presName="line_2" presStyleLbl="parChTrans1D1" presStyleIdx="0" presStyleCnt="3"/>
      <dgm:spPr>
        <a:ln>
          <a:solidFill>
            <a:schemeClr val="bg1">
              <a:lumMod val="50000"/>
            </a:schemeClr>
          </a:solidFill>
        </a:ln>
      </dgm:spPr>
    </dgm:pt>
    <dgm:pt modelId="{889FE18F-D444-AA49-AC9C-6FAED7949ABE}" type="pres">
      <dgm:prSet presAssocID="{44F0D0AA-608A-8440-956C-3CFB635EDB59}" presName="textparent_2" presStyleLbl="node1" presStyleIdx="0" presStyleCnt="0"/>
      <dgm:spPr/>
    </dgm:pt>
    <dgm:pt modelId="{E6E13441-1D0C-104F-82CB-6BFE7852AF96}" type="pres">
      <dgm:prSet presAssocID="{44F0D0AA-608A-8440-956C-3CFB635EDB59}" presName="text_2" presStyleLbl="revTx" presStyleIdx="0" presStyleCnt="3" custScaleX="106756" custScaleY="73713" custLinFactX="-1503" custLinFactNeighborX="-100000" custLinFactNeighborY="3162">
        <dgm:presLayoutVars>
          <dgm:bulletEnabled val="1"/>
        </dgm:presLayoutVars>
      </dgm:prSet>
      <dgm:spPr/>
      <dgm:t>
        <a:bodyPr/>
        <a:lstStyle/>
        <a:p>
          <a:endParaRPr lang="en-US"/>
        </a:p>
      </dgm:t>
    </dgm:pt>
    <dgm:pt modelId="{CC59B67F-D617-7541-BD52-1C1BC0BC502C}" type="pres">
      <dgm:prSet presAssocID="{3B01474E-9043-9D4B-8628-25F7EB515F04}" presName="picture_3" presStyleCnt="0"/>
      <dgm:spPr/>
    </dgm:pt>
    <dgm:pt modelId="{E4F029BC-E34A-3841-AD6F-93E90C2BC863}" type="pres">
      <dgm:prSet presAssocID="{3B01474E-9043-9D4B-8628-25F7EB515F04}" presName="pictureRepeatNode" presStyleLbl="alignImgPlace1" presStyleIdx="2" presStyleCnt="4" custScaleX="114173" custScaleY="114173"/>
      <dgm:spPr/>
      <dgm:t>
        <a:bodyPr/>
        <a:lstStyle/>
        <a:p>
          <a:endParaRPr lang="en-US"/>
        </a:p>
      </dgm:t>
    </dgm:pt>
    <dgm:pt modelId="{BD8D5EFB-6107-0A45-95D9-A2DFB7E62D8D}" type="pres">
      <dgm:prSet presAssocID="{40F2FBD6-C9D1-B74C-90E0-F13638A321E3}" presName="line_3" presStyleLbl="parChTrans1D1" presStyleIdx="1" presStyleCnt="3"/>
      <dgm:spPr>
        <a:ln>
          <a:solidFill>
            <a:schemeClr val="bg1">
              <a:lumMod val="50000"/>
            </a:schemeClr>
          </a:solidFill>
        </a:ln>
      </dgm:spPr>
    </dgm:pt>
    <dgm:pt modelId="{BDEAF627-7F62-7449-ACF3-2CDC49E625BC}" type="pres">
      <dgm:prSet presAssocID="{40F2FBD6-C9D1-B74C-90E0-F13638A321E3}" presName="textparent_3" presStyleLbl="node1" presStyleIdx="0" presStyleCnt="0"/>
      <dgm:spPr/>
    </dgm:pt>
    <dgm:pt modelId="{E6242C8C-5558-1C4B-815C-D6B94C6898B7}" type="pres">
      <dgm:prSet presAssocID="{40F2FBD6-C9D1-B74C-90E0-F13638A321E3}" presName="text_3" presStyleLbl="revTx" presStyleIdx="1" presStyleCnt="3" custFlipHor="1" custScaleX="102374" custScaleY="78859" custLinFactNeighborX="-99038" custLinFactNeighborY="-1911">
        <dgm:presLayoutVars>
          <dgm:bulletEnabled val="1"/>
        </dgm:presLayoutVars>
      </dgm:prSet>
      <dgm:spPr/>
      <dgm:t>
        <a:bodyPr/>
        <a:lstStyle/>
        <a:p>
          <a:endParaRPr lang="en-US"/>
        </a:p>
      </dgm:t>
    </dgm:pt>
    <dgm:pt modelId="{1C35412F-BD62-C34F-9F98-403B62868902}" type="pres">
      <dgm:prSet presAssocID="{F547F173-A6D4-F84E-95FB-DD677F6013DE}" presName="picture_4" presStyleCnt="0"/>
      <dgm:spPr/>
    </dgm:pt>
    <dgm:pt modelId="{5CC8CA76-AA7F-C44B-808B-EEABA86F9C53}" type="pres">
      <dgm:prSet presAssocID="{F547F173-A6D4-F84E-95FB-DD677F6013DE}" presName="pictureRepeatNode" presStyleLbl="alignImgPlace1" presStyleIdx="3" presStyleCnt="4" custScaleX="114173" custScaleY="114173" custLinFactNeighborX="671" custLinFactNeighborY="-3356"/>
      <dgm:spPr/>
      <dgm:t>
        <a:bodyPr/>
        <a:lstStyle/>
        <a:p>
          <a:endParaRPr lang="en-US"/>
        </a:p>
      </dgm:t>
    </dgm:pt>
    <dgm:pt modelId="{89408052-E955-3B4D-8338-773423E39CF7}" type="pres">
      <dgm:prSet presAssocID="{CD6E1497-B6E5-7E49-854B-DD127C8EF8D5}" presName="line_4" presStyleLbl="parChTrans1D1" presStyleIdx="2" presStyleCnt="3"/>
      <dgm:spPr>
        <a:ln>
          <a:solidFill>
            <a:schemeClr val="bg1">
              <a:lumMod val="50000"/>
            </a:schemeClr>
          </a:solidFill>
        </a:ln>
      </dgm:spPr>
    </dgm:pt>
    <dgm:pt modelId="{2AA797A0-5D2C-BC4A-848E-EF64ED6CEC1E}" type="pres">
      <dgm:prSet presAssocID="{CD6E1497-B6E5-7E49-854B-DD127C8EF8D5}" presName="textparent_4" presStyleLbl="node1" presStyleIdx="0" presStyleCnt="0"/>
      <dgm:spPr/>
    </dgm:pt>
    <dgm:pt modelId="{733F7A01-7C39-924C-A2C1-C95C7430EFCC}" type="pres">
      <dgm:prSet presAssocID="{CD6E1497-B6E5-7E49-854B-DD127C8EF8D5}" presName="text_4" presStyleLbl="revTx" presStyleIdx="2" presStyleCnt="3" custScaleX="131303" custLinFactX="-20835" custLinFactNeighborX="-100000" custLinFactNeighborY="-4790">
        <dgm:presLayoutVars>
          <dgm:bulletEnabled val="1"/>
        </dgm:presLayoutVars>
      </dgm:prSet>
      <dgm:spPr/>
      <dgm:t>
        <a:bodyPr/>
        <a:lstStyle/>
        <a:p>
          <a:endParaRPr lang="en-US"/>
        </a:p>
      </dgm:t>
    </dgm:pt>
  </dgm:ptLst>
  <dgm:cxnLst>
    <dgm:cxn modelId="{B6D904D4-F63C-6E4F-A60B-137641697C9E}" type="presOf" srcId="{2C35258B-8E56-A940-B811-771205CCFA88}" destId="{184DBB8A-6658-9C42-842F-1DAC98423F29}" srcOrd="0" destOrd="0" presId="urn:microsoft.com/office/officeart/2008/layout/CircularPictureCallout"/>
    <dgm:cxn modelId="{08A4E9BF-D95C-EB4B-A5D2-7A946E7F5987}" type="presOf" srcId="{F547F173-A6D4-F84E-95FB-DD677F6013DE}" destId="{5CC8CA76-AA7F-C44B-808B-EEABA86F9C53}" srcOrd="0" destOrd="0" presId="urn:microsoft.com/office/officeart/2008/layout/CircularPictureCallout"/>
    <dgm:cxn modelId="{462CCBF7-D5F6-5549-908A-79D027BC3F8A}" type="presOf" srcId="{40F2FBD6-C9D1-B74C-90E0-F13638A321E3}" destId="{E6242C8C-5558-1C4B-815C-D6B94C6898B7}" srcOrd="0" destOrd="0" presId="urn:microsoft.com/office/officeart/2008/layout/CircularPictureCallout"/>
    <dgm:cxn modelId="{33498185-4A2C-AB48-B4ED-D5194D8217E4}" type="presOf" srcId="{3B01474E-9043-9D4B-8628-25F7EB515F04}" destId="{E4F029BC-E34A-3841-AD6F-93E90C2BC863}" srcOrd="0" destOrd="0" presId="urn:microsoft.com/office/officeart/2008/layout/CircularPictureCallout"/>
    <dgm:cxn modelId="{FDBD68FA-F24B-6045-85B8-7CD76001A06F}" srcId="{D09D9A91-971C-DB4E-A25B-AE5FEFC9F80B}" destId="{996BED94-8B81-EA40-BEF4-33FD5027AD94}" srcOrd="0" destOrd="0" parTransId="{2F8C1621-4B47-D447-9E8E-6D949EAE74FB}" sibTransId="{2C35258B-8E56-A940-B811-771205CCFA88}"/>
    <dgm:cxn modelId="{6BDAFB78-798E-5445-A841-C3A88C394EE3}" type="presOf" srcId="{CD6E1497-B6E5-7E49-854B-DD127C8EF8D5}" destId="{733F7A01-7C39-924C-A2C1-C95C7430EFCC}" srcOrd="0" destOrd="0" presId="urn:microsoft.com/office/officeart/2008/layout/CircularPictureCallout"/>
    <dgm:cxn modelId="{E5457F47-CE87-3F45-BB38-5A5C35EC4325}" srcId="{D09D9A91-971C-DB4E-A25B-AE5FEFC9F80B}" destId="{40F2FBD6-C9D1-B74C-90E0-F13638A321E3}" srcOrd="2" destOrd="0" parTransId="{DB972BD0-BD3D-F940-B49F-E6EE8245A565}" sibTransId="{3B01474E-9043-9D4B-8628-25F7EB515F04}"/>
    <dgm:cxn modelId="{E362ABF7-3D90-E740-BA01-4188E6BB729A}" type="presOf" srcId="{44F0D0AA-608A-8440-956C-3CFB635EDB59}" destId="{E6E13441-1D0C-104F-82CB-6BFE7852AF96}" srcOrd="0" destOrd="0" presId="urn:microsoft.com/office/officeart/2008/layout/CircularPictureCallout"/>
    <dgm:cxn modelId="{39A7116D-6BEE-874D-B368-937F861F8C8C}" type="presOf" srcId="{996BED94-8B81-EA40-BEF4-33FD5027AD94}" destId="{791FAC32-DE78-694B-AE90-C4026EB28257}" srcOrd="0" destOrd="0" presId="urn:microsoft.com/office/officeart/2008/layout/CircularPictureCallout"/>
    <dgm:cxn modelId="{D88A60C4-52CA-C948-A68F-FBD2444DD182}" type="presOf" srcId="{D09D9A91-971C-DB4E-A25B-AE5FEFC9F80B}" destId="{06A6B39E-FED2-8D47-8F44-B0B0E44D1AE3}" srcOrd="0" destOrd="0" presId="urn:microsoft.com/office/officeart/2008/layout/CircularPictureCallout"/>
    <dgm:cxn modelId="{1AF1384D-FE90-514F-9729-A52F92BB05F5}" type="presOf" srcId="{D108A440-9294-CC41-831E-17723F958F1F}" destId="{F24B54FD-3789-9A4D-81EA-154893FF74CB}" srcOrd="0" destOrd="0" presId="urn:microsoft.com/office/officeart/2008/layout/CircularPictureCallout"/>
    <dgm:cxn modelId="{160A2E5B-8753-7040-B8E4-7337BB4DBAD4}" srcId="{D09D9A91-971C-DB4E-A25B-AE5FEFC9F80B}" destId="{CD6E1497-B6E5-7E49-854B-DD127C8EF8D5}" srcOrd="3" destOrd="0" parTransId="{1DEA274E-95D7-A44A-AEC8-2C1EA009AC2C}" sibTransId="{F547F173-A6D4-F84E-95FB-DD677F6013DE}"/>
    <dgm:cxn modelId="{9E9E6189-4E1C-1B45-B628-C0D24299A9C0}" srcId="{D09D9A91-971C-DB4E-A25B-AE5FEFC9F80B}" destId="{44F0D0AA-608A-8440-956C-3CFB635EDB59}" srcOrd="1" destOrd="0" parTransId="{5E5A15AA-953F-C54C-95EC-33CD07F1056D}" sibTransId="{D108A440-9294-CC41-831E-17723F958F1F}"/>
    <dgm:cxn modelId="{A9F5E813-AF78-7D48-8D00-EF9720FC7583}" type="presParOf" srcId="{06A6B39E-FED2-8D47-8F44-B0B0E44D1AE3}" destId="{70CCF80A-6213-F34A-A605-4F220D964C02}" srcOrd="0" destOrd="0" presId="urn:microsoft.com/office/officeart/2008/layout/CircularPictureCallout"/>
    <dgm:cxn modelId="{88A4CA68-43CC-9F41-909A-8B8BC190C0E5}" type="presParOf" srcId="{70CCF80A-6213-F34A-A605-4F220D964C02}" destId="{7F1B60D2-025B-174F-8597-273FFBBFBEDE}" srcOrd="0" destOrd="0" presId="urn:microsoft.com/office/officeart/2008/layout/CircularPictureCallout"/>
    <dgm:cxn modelId="{58F127E1-8B7A-2C4A-8CC2-01844B2B6464}" type="presParOf" srcId="{7F1B60D2-025B-174F-8597-273FFBBFBEDE}" destId="{184DBB8A-6658-9C42-842F-1DAC98423F29}" srcOrd="0" destOrd="0" presId="urn:microsoft.com/office/officeart/2008/layout/CircularPictureCallout"/>
    <dgm:cxn modelId="{58AF5D3B-11E5-FB42-B6AA-15AE28475915}" type="presParOf" srcId="{70CCF80A-6213-F34A-A605-4F220D964C02}" destId="{791FAC32-DE78-694B-AE90-C4026EB28257}" srcOrd="1" destOrd="0" presId="urn:microsoft.com/office/officeart/2008/layout/CircularPictureCallout"/>
    <dgm:cxn modelId="{71563E26-7BFC-1844-9DA9-606E1EF190F2}" type="presParOf" srcId="{70CCF80A-6213-F34A-A605-4F220D964C02}" destId="{50664C9D-7072-6D49-A9D6-6894CC0BF228}" srcOrd="2" destOrd="0" presId="urn:microsoft.com/office/officeart/2008/layout/CircularPictureCallout"/>
    <dgm:cxn modelId="{370771B6-1BF4-2C49-8A5B-EBC30AFCBD20}" type="presParOf" srcId="{50664C9D-7072-6D49-A9D6-6894CC0BF228}" destId="{F24B54FD-3789-9A4D-81EA-154893FF74CB}" srcOrd="0" destOrd="0" presId="urn:microsoft.com/office/officeart/2008/layout/CircularPictureCallout"/>
    <dgm:cxn modelId="{AE621074-A4E0-CE46-AD48-315AB60F8EEC}" type="presParOf" srcId="{70CCF80A-6213-F34A-A605-4F220D964C02}" destId="{A4A31EFC-375D-9647-A006-3BDAB98B839B}" srcOrd="3" destOrd="0" presId="urn:microsoft.com/office/officeart/2008/layout/CircularPictureCallout"/>
    <dgm:cxn modelId="{DB9D8838-7E9A-E047-A6FD-F978DCE6E9B4}" type="presParOf" srcId="{70CCF80A-6213-F34A-A605-4F220D964C02}" destId="{889FE18F-D444-AA49-AC9C-6FAED7949ABE}" srcOrd="4" destOrd="0" presId="urn:microsoft.com/office/officeart/2008/layout/CircularPictureCallout"/>
    <dgm:cxn modelId="{B8568AC5-83F5-7F4B-8DE9-D1ADE8D19902}" type="presParOf" srcId="{889FE18F-D444-AA49-AC9C-6FAED7949ABE}" destId="{E6E13441-1D0C-104F-82CB-6BFE7852AF96}" srcOrd="0" destOrd="0" presId="urn:microsoft.com/office/officeart/2008/layout/CircularPictureCallout"/>
    <dgm:cxn modelId="{5EDC432F-FB62-D443-9558-9110DC9D15AF}" type="presParOf" srcId="{70CCF80A-6213-F34A-A605-4F220D964C02}" destId="{CC59B67F-D617-7541-BD52-1C1BC0BC502C}" srcOrd="5" destOrd="0" presId="urn:microsoft.com/office/officeart/2008/layout/CircularPictureCallout"/>
    <dgm:cxn modelId="{83EF3AB6-9477-4641-81C2-0CD793E115B0}" type="presParOf" srcId="{CC59B67F-D617-7541-BD52-1C1BC0BC502C}" destId="{E4F029BC-E34A-3841-AD6F-93E90C2BC863}" srcOrd="0" destOrd="0" presId="urn:microsoft.com/office/officeart/2008/layout/CircularPictureCallout"/>
    <dgm:cxn modelId="{0DF50349-4203-5441-89C3-CA53C458F63B}" type="presParOf" srcId="{70CCF80A-6213-F34A-A605-4F220D964C02}" destId="{BD8D5EFB-6107-0A45-95D9-A2DFB7E62D8D}" srcOrd="6" destOrd="0" presId="urn:microsoft.com/office/officeart/2008/layout/CircularPictureCallout"/>
    <dgm:cxn modelId="{3F017120-1AF2-0146-98EA-25893EAC4514}" type="presParOf" srcId="{70CCF80A-6213-F34A-A605-4F220D964C02}" destId="{BDEAF627-7F62-7449-ACF3-2CDC49E625BC}" srcOrd="7" destOrd="0" presId="urn:microsoft.com/office/officeart/2008/layout/CircularPictureCallout"/>
    <dgm:cxn modelId="{EBC37A87-6E3A-C44A-B1BA-DC47F0891C03}" type="presParOf" srcId="{BDEAF627-7F62-7449-ACF3-2CDC49E625BC}" destId="{E6242C8C-5558-1C4B-815C-D6B94C6898B7}" srcOrd="0" destOrd="0" presId="urn:microsoft.com/office/officeart/2008/layout/CircularPictureCallout"/>
    <dgm:cxn modelId="{56ADEAD9-DFF4-C548-9B2F-F0721306D6B5}" type="presParOf" srcId="{70CCF80A-6213-F34A-A605-4F220D964C02}" destId="{1C35412F-BD62-C34F-9F98-403B62868902}" srcOrd="8" destOrd="0" presId="urn:microsoft.com/office/officeart/2008/layout/CircularPictureCallout"/>
    <dgm:cxn modelId="{B20E2B29-95FF-4C49-BB33-F6A90485E395}" type="presParOf" srcId="{1C35412F-BD62-C34F-9F98-403B62868902}" destId="{5CC8CA76-AA7F-C44B-808B-EEABA86F9C53}" srcOrd="0" destOrd="0" presId="urn:microsoft.com/office/officeart/2008/layout/CircularPictureCallout"/>
    <dgm:cxn modelId="{69E80E5C-09C3-1540-AD43-07732294606A}" type="presParOf" srcId="{70CCF80A-6213-F34A-A605-4F220D964C02}" destId="{89408052-E955-3B4D-8338-773423E39CF7}" srcOrd="9" destOrd="0" presId="urn:microsoft.com/office/officeart/2008/layout/CircularPictureCallout"/>
    <dgm:cxn modelId="{34444C47-4457-2846-AE8A-F1703657C71C}" type="presParOf" srcId="{70CCF80A-6213-F34A-A605-4F220D964C02}" destId="{2AA797A0-5D2C-BC4A-848E-EF64ED6CEC1E}" srcOrd="10" destOrd="0" presId="urn:microsoft.com/office/officeart/2008/layout/CircularPictureCallout"/>
    <dgm:cxn modelId="{25A369BB-3BD9-1344-AE7B-41DC31F68492}" type="presParOf" srcId="{2AA797A0-5D2C-BC4A-848E-EF64ED6CEC1E}" destId="{733F7A01-7C39-924C-A2C1-C95C7430EFCC}"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8754C-77F0-9440-AD44-24C314BF871E}">
      <dsp:nvSpPr>
        <dsp:cNvPr id="0" name=""/>
        <dsp:cNvSpPr/>
      </dsp:nvSpPr>
      <dsp:spPr>
        <a:xfrm>
          <a:off x="1621800" y="511"/>
          <a:ext cx="3004397" cy="135884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latin typeface="Arial Narrow"/>
              <a:cs typeface="Arial Narrow"/>
            </a:rPr>
            <a:t>Build statewide research capacity</a:t>
          </a:r>
          <a:endParaRPr lang="en-US" sz="2800" kern="1200" dirty="0">
            <a:latin typeface="Arial Narrow"/>
            <a:cs typeface="Arial Narrow"/>
          </a:endParaRPr>
        </a:p>
      </dsp:txBody>
      <dsp:txXfrm>
        <a:off x="1621800" y="511"/>
        <a:ext cx="3004397" cy="1358841"/>
      </dsp:txXfrm>
    </dsp:sp>
    <dsp:sp modelId="{AC9A24F1-86C2-CC48-86E4-E4187FC48DDA}">
      <dsp:nvSpPr>
        <dsp:cNvPr id="0" name=""/>
        <dsp:cNvSpPr/>
      </dsp:nvSpPr>
      <dsp:spPr>
        <a:xfrm flipH="1">
          <a:off x="142022" y="511"/>
          <a:ext cx="1345252" cy="1358841"/>
        </a:xfrm>
        <a:prstGeom prst="rect">
          <a:avLst/>
        </a:prstGeom>
        <a:blipFill dpi="0"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A13EFE-B5EF-B34B-94E1-3DDCA9F74990}">
      <dsp:nvSpPr>
        <dsp:cNvPr id="0" name=""/>
        <dsp:cNvSpPr/>
      </dsp:nvSpPr>
      <dsp:spPr>
        <a:xfrm>
          <a:off x="142022" y="1583560"/>
          <a:ext cx="3004397" cy="1358841"/>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latin typeface="Arial Narrow"/>
              <a:cs typeface="Arial Narrow"/>
            </a:rPr>
            <a:t>Enhance economic competitiveness and sustainability</a:t>
          </a:r>
          <a:endParaRPr lang="en-US" sz="2800" kern="1200" dirty="0">
            <a:latin typeface="Arial Narrow"/>
            <a:cs typeface="Arial Narrow"/>
          </a:endParaRPr>
        </a:p>
      </dsp:txBody>
      <dsp:txXfrm>
        <a:off x="142022" y="1583560"/>
        <a:ext cx="3004397" cy="1358841"/>
      </dsp:txXfrm>
    </dsp:sp>
    <dsp:sp modelId="{A6946695-87A3-1649-9E67-D8EA1FAAAD7B}">
      <dsp:nvSpPr>
        <dsp:cNvPr id="0" name=""/>
        <dsp:cNvSpPr/>
      </dsp:nvSpPr>
      <dsp:spPr>
        <a:xfrm>
          <a:off x="3280945" y="1583560"/>
          <a:ext cx="1345252" cy="1358841"/>
        </a:xfrm>
        <a:prstGeom prst="rect">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276A76-711F-8544-B274-36DB1463DB8F}">
      <dsp:nvSpPr>
        <dsp:cNvPr id="0" name=""/>
        <dsp:cNvSpPr/>
      </dsp:nvSpPr>
      <dsp:spPr>
        <a:xfrm>
          <a:off x="1621800" y="3166610"/>
          <a:ext cx="3004397" cy="1358841"/>
        </a:xfrm>
        <a:prstGeom prst="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latin typeface="Arial Narrow"/>
              <a:cs typeface="Arial Narrow"/>
            </a:rPr>
            <a:t>Strengthen STEM workforce</a:t>
          </a:r>
          <a:endParaRPr lang="en-US" sz="2800" kern="1200" dirty="0">
            <a:latin typeface="Arial Narrow"/>
            <a:cs typeface="Arial Narrow"/>
          </a:endParaRPr>
        </a:p>
      </dsp:txBody>
      <dsp:txXfrm>
        <a:off x="1621800" y="3166610"/>
        <a:ext cx="3004397" cy="1358841"/>
      </dsp:txXfrm>
    </dsp:sp>
    <dsp:sp modelId="{10497214-E02F-A947-B8FB-C437B30C35D5}">
      <dsp:nvSpPr>
        <dsp:cNvPr id="0" name=""/>
        <dsp:cNvSpPr/>
      </dsp:nvSpPr>
      <dsp:spPr>
        <a:xfrm>
          <a:off x="142022" y="3166610"/>
          <a:ext cx="1345252" cy="1358841"/>
        </a:xfrm>
        <a:prstGeom prst="rect">
          <a:avLst/>
        </a:prstGeom>
        <a:blipFill dpi="0"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08052-E955-3B4D-8338-773423E39CF7}">
      <dsp:nvSpPr>
        <dsp:cNvPr id="0" name=""/>
        <dsp:cNvSpPr/>
      </dsp:nvSpPr>
      <dsp:spPr>
        <a:xfrm>
          <a:off x="1524152" y="3098800"/>
          <a:ext cx="3060192" cy="0"/>
        </a:xfrm>
        <a:prstGeom prst="line">
          <a:avLst/>
        </a:prstGeom>
        <a:noFill/>
        <a:ln w="9525" cap="flat" cmpd="sng" algn="ctr">
          <a:solidFill>
            <a:schemeClr val="bg1">
              <a:lumMod val="50000"/>
            </a:schemeClr>
          </a:solidFill>
          <a:prstDash val="solid"/>
        </a:ln>
        <a:effectLst/>
      </dsp:spPr>
      <dsp:style>
        <a:lnRef idx="1">
          <a:scrgbClr r="0" g="0" b="0"/>
        </a:lnRef>
        <a:fillRef idx="0">
          <a:scrgbClr r="0" g="0" b="0"/>
        </a:fillRef>
        <a:effectRef idx="0">
          <a:scrgbClr r="0" g="0" b="0"/>
        </a:effectRef>
        <a:fontRef idx="minor"/>
      </dsp:style>
    </dsp:sp>
    <dsp:sp modelId="{BD8D5EFB-6107-0A45-95D9-A2DFB7E62D8D}">
      <dsp:nvSpPr>
        <dsp:cNvPr id="0" name=""/>
        <dsp:cNvSpPr/>
      </dsp:nvSpPr>
      <dsp:spPr>
        <a:xfrm>
          <a:off x="1524152" y="2031999"/>
          <a:ext cx="2621280" cy="0"/>
        </a:xfrm>
        <a:prstGeom prst="line">
          <a:avLst/>
        </a:prstGeom>
        <a:noFill/>
        <a:ln w="9525" cap="flat" cmpd="sng" algn="ctr">
          <a:solidFill>
            <a:schemeClr val="bg1">
              <a:lumMod val="50000"/>
            </a:schemeClr>
          </a:solidFill>
          <a:prstDash val="solid"/>
        </a:ln>
        <a:effectLst/>
      </dsp:spPr>
      <dsp:style>
        <a:lnRef idx="1">
          <a:scrgbClr r="0" g="0" b="0"/>
        </a:lnRef>
        <a:fillRef idx="0">
          <a:scrgbClr r="0" g="0" b="0"/>
        </a:fillRef>
        <a:effectRef idx="0">
          <a:scrgbClr r="0" g="0" b="0"/>
        </a:effectRef>
        <a:fontRef idx="minor"/>
      </dsp:style>
    </dsp:sp>
    <dsp:sp modelId="{A4A31EFC-375D-9647-A006-3BDAB98B839B}">
      <dsp:nvSpPr>
        <dsp:cNvPr id="0" name=""/>
        <dsp:cNvSpPr/>
      </dsp:nvSpPr>
      <dsp:spPr>
        <a:xfrm>
          <a:off x="1524152" y="965199"/>
          <a:ext cx="3060192" cy="0"/>
        </a:xfrm>
        <a:prstGeom prst="line">
          <a:avLst/>
        </a:prstGeom>
        <a:noFill/>
        <a:ln w="9525" cap="flat" cmpd="sng" algn="ctr">
          <a:solidFill>
            <a:schemeClr val="bg1">
              <a:lumMod val="50000"/>
            </a:schemeClr>
          </a:solidFill>
          <a:prstDash val="solid"/>
        </a:ln>
        <a:effectLst/>
      </dsp:spPr>
      <dsp:style>
        <a:lnRef idx="1">
          <a:scrgbClr r="0" g="0" b="0"/>
        </a:lnRef>
        <a:fillRef idx="0">
          <a:scrgbClr r="0" g="0" b="0"/>
        </a:fillRef>
        <a:effectRef idx="0">
          <a:scrgbClr r="0" g="0" b="0"/>
        </a:effectRef>
        <a:fontRef idx="minor"/>
      </dsp:style>
    </dsp:sp>
    <dsp:sp modelId="{184DBB8A-6658-9C42-842F-1DAC98423F29}">
      <dsp:nvSpPr>
        <dsp:cNvPr id="0" name=""/>
        <dsp:cNvSpPr/>
      </dsp:nvSpPr>
      <dsp:spPr>
        <a:xfrm>
          <a:off x="152" y="507999"/>
          <a:ext cx="3048000" cy="3048000"/>
        </a:xfrm>
        <a:prstGeom prst="ellips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91FAC32-DE78-694B-AE90-C4026EB28257}">
      <dsp:nvSpPr>
        <dsp:cNvPr id="0" name=""/>
        <dsp:cNvSpPr/>
      </dsp:nvSpPr>
      <dsp:spPr>
        <a:xfrm>
          <a:off x="295852" y="1209559"/>
          <a:ext cx="2358439" cy="1540474"/>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1244600">
            <a:lnSpc>
              <a:spcPct val="90000"/>
            </a:lnSpc>
            <a:spcBef>
              <a:spcPct val="0"/>
            </a:spcBef>
            <a:spcAft>
              <a:spcPct val="35000"/>
            </a:spcAft>
          </a:pPr>
          <a:r>
            <a:rPr lang="en-US" sz="2800" kern="1200" dirty="0" smtClean="0"/>
            <a:t>Environmental observatory with real-time data and synoptic samples</a:t>
          </a:r>
          <a:endParaRPr lang="en-US" sz="2800" kern="1200" dirty="0"/>
        </a:p>
      </dsp:txBody>
      <dsp:txXfrm>
        <a:off x="295852" y="1209559"/>
        <a:ext cx="2358439" cy="1540474"/>
      </dsp:txXfrm>
    </dsp:sp>
    <dsp:sp modelId="{F24B54FD-3789-9A4D-81EA-154893FF74CB}">
      <dsp:nvSpPr>
        <dsp:cNvPr id="0" name=""/>
        <dsp:cNvSpPr/>
      </dsp:nvSpPr>
      <dsp:spPr>
        <a:xfrm>
          <a:off x="4062345" y="443201"/>
          <a:ext cx="1043997" cy="1043997"/>
        </a:xfrm>
        <a:prstGeom prst="ellipse">
          <a:avLst/>
        </a:prstGeom>
        <a:solidFill>
          <a:schemeClr val="accent3"/>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6E13441-1D0C-104F-82CB-6BFE7852AF96}">
      <dsp:nvSpPr>
        <dsp:cNvPr id="0" name=""/>
        <dsp:cNvSpPr/>
      </dsp:nvSpPr>
      <dsp:spPr>
        <a:xfrm>
          <a:off x="4121619" y="657097"/>
          <a:ext cx="967533" cy="6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Human imprint on nutrients, metals, and organic matter</a:t>
          </a:r>
          <a:endParaRPr lang="en-US" sz="1200" kern="1200" dirty="0">
            <a:solidFill>
              <a:schemeClr val="bg1"/>
            </a:solidFill>
          </a:endParaRPr>
        </a:p>
      </dsp:txBody>
      <dsp:txXfrm>
        <a:off x="4121619" y="657097"/>
        <a:ext cx="967533" cy="674031"/>
      </dsp:txXfrm>
    </dsp:sp>
    <dsp:sp modelId="{E4F029BC-E34A-3841-AD6F-93E90C2BC863}">
      <dsp:nvSpPr>
        <dsp:cNvPr id="0" name=""/>
        <dsp:cNvSpPr/>
      </dsp:nvSpPr>
      <dsp:spPr>
        <a:xfrm>
          <a:off x="3623433" y="1510001"/>
          <a:ext cx="1043997" cy="1043997"/>
        </a:xfrm>
        <a:prstGeom prst="ellipse">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6242C8C-5558-1C4B-815C-D6B94C6898B7}">
      <dsp:nvSpPr>
        <dsp:cNvPr id="0" name=""/>
        <dsp:cNvSpPr/>
      </dsp:nvSpPr>
      <dsp:spPr>
        <a:xfrm flipH="1">
          <a:off x="3664295" y="1653982"/>
          <a:ext cx="969944" cy="721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n-US" sz="1200" kern="1200" dirty="0" err="1" smtClean="0">
              <a:solidFill>
                <a:schemeClr val="bg1"/>
              </a:solidFill>
            </a:rPr>
            <a:t>E.Coli</a:t>
          </a:r>
          <a:r>
            <a:rPr lang="en-US" sz="1200" kern="1200" dirty="0" smtClean="0">
              <a:solidFill>
                <a:schemeClr val="bg1"/>
              </a:solidFill>
            </a:rPr>
            <a:t> distributions and microbial source tracking</a:t>
          </a:r>
          <a:endParaRPr lang="en-US" sz="1200" kern="1200" dirty="0">
            <a:solidFill>
              <a:schemeClr val="bg1"/>
            </a:solidFill>
          </a:endParaRPr>
        </a:p>
      </dsp:txBody>
      <dsp:txXfrm>
        <a:off x="3664295" y="1653982"/>
        <a:ext cx="969944" cy="721086"/>
      </dsp:txXfrm>
    </dsp:sp>
    <dsp:sp modelId="{5CC8CA76-AA7F-C44B-808B-EEABA86F9C53}">
      <dsp:nvSpPr>
        <dsp:cNvPr id="0" name=""/>
        <dsp:cNvSpPr/>
      </dsp:nvSpPr>
      <dsp:spPr>
        <a:xfrm>
          <a:off x="4068481" y="2546113"/>
          <a:ext cx="1043997" cy="1043997"/>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33F7A01-7C39-924C-A2C1-C95C7430EFCC}">
      <dsp:nvSpPr>
        <dsp:cNvPr id="0" name=""/>
        <dsp:cNvSpPr/>
      </dsp:nvSpPr>
      <dsp:spPr>
        <a:xfrm>
          <a:off x="4071294" y="2597800"/>
          <a:ext cx="1054302" cy="91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Groundwater surface water interactions</a:t>
          </a:r>
          <a:endParaRPr lang="en-US" sz="1200" kern="1200" dirty="0">
            <a:solidFill>
              <a:schemeClr val="bg1"/>
            </a:solidFill>
          </a:endParaRPr>
        </a:p>
      </dsp:txBody>
      <dsp:txXfrm>
        <a:off x="4071294" y="2597800"/>
        <a:ext cx="1054302" cy="91440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B33B4C2-8805-F847-9130-D1AA335AC442}" type="datetimeFigureOut">
              <a:rPr lang="en-US" smtClean="0"/>
              <a:t>4/9/17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A2979B-CBAB-D14F-88DD-4DDBF305CD2E}" type="slidenum">
              <a:rPr lang="en-US" smtClean="0"/>
              <a:t>‹#›</a:t>
            </a:fld>
            <a:endParaRPr lang="en-US"/>
          </a:p>
        </p:txBody>
      </p:sp>
    </p:spTree>
    <p:extLst>
      <p:ext uri="{BB962C8B-B14F-4D97-AF65-F5344CB8AC3E}">
        <p14:creationId xmlns:p14="http://schemas.microsoft.com/office/powerpoint/2010/main" val="42086227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6DB841-A94E-004A-8826-92B59839C3AF}" type="datetimeFigureOut">
              <a:rPr lang="en-US" smtClean="0"/>
              <a:t>4/9/17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D651E8-84E0-0D4F-88C5-757A30566F17}" type="slidenum">
              <a:rPr lang="en-US" smtClean="0"/>
              <a:t>‹#›</a:t>
            </a:fld>
            <a:endParaRPr lang="en-US"/>
          </a:p>
        </p:txBody>
      </p:sp>
    </p:spTree>
    <p:extLst>
      <p:ext uri="{BB962C8B-B14F-4D97-AF65-F5344CB8AC3E}">
        <p14:creationId xmlns:p14="http://schemas.microsoft.com/office/powerpoint/2010/main" val="224604890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Acknowledge many that have contributed to this effort.</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a:t>
            </a:fld>
            <a:endParaRPr lang="en-US"/>
          </a:p>
        </p:txBody>
      </p:sp>
    </p:spTree>
    <p:extLst>
      <p:ext uri="{BB962C8B-B14F-4D97-AF65-F5344CB8AC3E}">
        <p14:creationId xmlns:p14="http://schemas.microsoft.com/office/powerpoint/2010/main" val="167413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all aquatic sites, </a:t>
            </a:r>
            <a:r>
              <a:rPr lang="en-US" baseline="0" dirty="0" smtClean="0"/>
              <a:t>we’ve developed stage-discharge relationships. These, </a:t>
            </a:r>
            <a:r>
              <a:rPr lang="en-US" baseline="0" dirty="0" smtClean="0"/>
              <a:t>along with information on each discharge measurement and how the relationship was developed are packaged as a resource and shared on </a:t>
            </a:r>
            <a:r>
              <a:rPr lang="en-US" baseline="0" dirty="0" err="1" smtClean="0"/>
              <a:t>HydroShare</a:t>
            </a:r>
            <a:r>
              <a:rPr lang="en-US" baseline="0" dirty="0" smtClean="0"/>
              <a:t>. Furthermore, time series of discharge are accessible alongside other GAMUT data.</a:t>
            </a:r>
          </a:p>
        </p:txBody>
      </p:sp>
      <p:sp>
        <p:nvSpPr>
          <p:cNvPr id="4" name="Slide Number Placeholder 3"/>
          <p:cNvSpPr>
            <a:spLocks noGrp="1"/>
          </p:cNvSpPr>
          <p:nvPr>
            <p:ph type="sldNum" sz="quarter" idx="10"/>
          </p:nvPr>
        </p:nvSpPr>
        <p:spPr/>
        <p:txBody>
          <a:bodyPr/>
          <a:lstStyle/>
          <a:p>
            <a:fld id="{62D651E8-84E0-0D4F-88C5-757A30566F17}" type="slidenum">
              <a:rPr lang="en-US" smtClean="0"/>
              <a:t>10</a:t>
            </a:fld>
            <a:endParaRPr lang="en-US"/>
          </a:p>
        </p:txBody>
      </p:sp>
    </p:spTree>
    <p:extLst>
      <p:ext uri="{BB962C8B-B14F-4D97-AF65-F5344CB8AC3E}">
        <p14:creationId xmlns:p14="http://schemas.microsoft.com/office/powerpoint/2010/main" val="1816513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Along with the sensor data, iUTAH</a:t>
            </a:r>
            <a:r>
              <a:rPr lang="en-US" baseline="0" dirty="0" smtClean="0"/>
              <a:t> has collected and analyzed water quality samples for various parameters. </a:t>
            </a:r>
            <a:r>
              <a:rPr lang="en-US" dirty="0" smtClean="0"/>
              <a:t>We’ve published</a:t>
            </a:r>
            <a:r>
              <a:rPr lang="en-US" baseline="0" dirty="0" smtClean="0"/>
              <a:t> these results </a:t>
            </a:r>
            <a:r>
              <a:rPr lang="en-US" baseline="0" dirty="0" smtClean="0"/>
              <a:t>to </a:t>
            </a:r>
            <a:r>
              <a:rPr lang="en-US" baseline="0" dirty="0" err="1" smtClean="0"/>
              <a:t>HydroShare</a:t>
            </a:r>
            <a:r>
              <a:rPr lang="en-US" baseline="0" dirty="0" smtClean="0"/>
              <a:t>.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We’ve worked to compile results</a:t>
            </a:r>
            <a:r>
              <a:rPr lang="en-US" sz="1200" b="0" kern="1200" baseline="0" dirty="0" smtClean="0">
                <a:solidFill>
                  <a:schemeClr val="tx1"/>
                </a:solidFill>
                <a:latin typeface="+mn-lt"/>
                <a:ea typeface="+mn-ea"/>
                <a:cs typeface="+mn-cs"/>
              </a:rPr>
              <a:t> into an </a:t>
            </a:r>
            <a:r>
              <a:rPr lang="en-US" sz="1200" b="0" kern="1200" dirty="0" smtClean="0">
                <a:solidFill>
                  <a:schemeClr val="tx1"/>
                </a:solidFill>
                <a:latin typeface="+mn-lt"/>
                <a:ea typeface="+mn-ea"/>
                <a:cs typeface="+mn-cs"/>
              </a:rPr>
              <a:t>excel file, which</a:t>
            </a:r>
            <a:r>
              <a:rPr lang="en-US" sz="1200" b="0" kern="1200" baseline="0" dirty="0" smtClean="0">
                <a:solidFill>
                  <a:schemeClr val="tx1"/>
                </a:solidFill>
                <a:latin typeface="+mn-lt"/>
                <a:ea typeface="+mn-ea"/>
                <a:cs typeface="+mn-cs"/>
              </a:rPr>
              <a:t> is a preliminary f</a:t>
            </a:r>
            <a:r>
              <a:rPr lang="en-US" sz="1200" b="0" kern="1200" dirty="0" smtClean="0">
                <a:solidFill>
                  <a:schemeClr val="tx1"/>
                </a:solidFill>
                <a:latin typeface="+mn-lt"/>
                <a:ea typeface="+mn-ea"/>
                <a:cs typeface="+mn-cs"/>
              </a:rPr>
              <a:t>ormat.</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We’ll be building some tools and a viewer to provide a more approachable format.</a:t>
            </a:r>
          </a:p>
          <a:p>
            <a:endParaRPr lang="en-US" baseline="0" dirty="0" smtClean="0"/>
          </a:p>
          <a:p>
            <a:r>
              <a:rPr lang="en-US" baseline="0" dirty="0" smtClean="0"/>
              <a:t>Efforts, status, variables.</a:t>
            </a:r>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11</a:t>
            </a:fld>
            <a:endParaRPr lang="en-US"/>
          </a:p>
        </p:txBody>
      </p:sp>
    </p:spTree>
    <p:extLst>
      <p:ext uri="{BB962C8B-B14F-4D97-AF65-F5344CB8AC3E}">
        <p14:creationId xmlns:p14="http://schemas.microsoft.com/office/powerpoint/2010/main" val="1744212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I’ve covered the core water quality data being collected and compiled by iUTAH. There are also a number of dispersed efforts being conducted where researchers are piggybacking on GAMUT infrastructure to expand research questions.</a:t>
            </a:r>
          </a:p>
          <a:p>
            <a:endParaRPr lang="en-US" baseline="0" dirty="0" smtClean="0"/>
          </a:p>
          <a:p>
            <a:r>
              <a:rPr lang="en-US" baseline="0" dirty="0" err="1" smtClean="0"/>
              <a:t>Stormwater</a:t>
            </a:r>
            <a:r>
              <a:rPr lang="en-US" baseline="0" dirty="0" smtClean="0"/>
              <a:t>/canal: Jeff Horsburgh’s research team has instrumented a combined </a:t>
            </a:r>
            <a:r>
              <a:rPr lang="en-US" baseline="0" dirty="0" err="1" smtClean="0"/>
              <a:t>stormwater</a:t>
            </a:r>
            <a:r>
              <a:rPr lang="en-US" baseline="0" dirty="0" smtClean="0"/>
              <a:t>/canal system in Logan similar to GAMUT aquatic sites. We’ve also collected water quality samples here and are working on the development of surrogate relationships for TSS/phosphorus as well as analysis of organic matter.</a:t>
            </a:r>
          </a:p>
          <a:p>
            <a:endParaRPr lang="en-US" baseline="0" dirty="0" smtClean="0"/>
          </a:p>
          <a:p>
            <a:r>
              <a:rPr lang="en-US" baseline="0" dirty="0" smtClean="0"/>
              <a:t>Residential </a:t>
            </a:r>
            <a:r>
              <a:rPr lang="en-US" baseline="0" dirty="0" err="1" smtClean="0"/>
              <a:t>stormwater</a:t>
            </a:r>
            <a:r>
              <a:rPr lang="en-US" baseline="0" dirty="0" smtClean="0"/>
              <a:t>: Ryan </a:t>
            </a:r>
            <a:r>
              <a:rPr lang="en-US" baseline="0" dirty="0" err="1" smtClean="0"/>
              <a:t>Dupont</a:t>
            </a:r>
            <a:r>
              <a:rPr lang="en-US" baseline="0" dirty="0" smtClean="0"/>
              <a:t> and others have instrumented a green infrastructure system where they are studying plant uptake and pollutant removal. Using </a:t>
            </a:r>
            <a:r>
              <a:rPr lang="en-US" baseline="0" dirty="0" smtClean="0"/>
              <a:t>GAMUT infrastructure.</a:t>
            </a:r>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12</a:t>
            </a:fld>
            <a:endParaRPr lang="en-US"/>
          </a:p>
        </p:txBody>
      </p:sp>
    </p:spTree>
    <p:extLst>
      <p:ext uri="{BB962C8B-B14F-4D97-AF65-F5344CB8AC3E}">
        <p14:creationId xmlns:p14="http://schemas.microsoft.com/office/powerpoint/2010/main" val="99178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Identify terrestrial, instream or urban sources. She plans</a:t>
            </a:r>
            <a:r>
              <a:rPr lang="en-US" sz="1200" kern="1200" baseline="0" dirty="0" smtClean="0">
                <a:solidFill>
                  <a:schemeClr val="tx1"/>
                </a:solidFill>
                <a:latin typeface="+mn-lt"/>
                <a:ea typeface="+mn-ea"/>
                <a:cs typeface="+mn-cs"/>
              </a:rPr>
              <a:t> to use dissolved oxygen data</a:t>
            </a:r>
            <a:r>
              <a:rPr lang="en-US" sz="1200" kern="1200" dirty="0" smtClean="0">
                <a:solidFill>
                  <a:schemeClr val="tx1"/>
                </a:solidFill>
                <a:latin typeface="+mn-lt"/>
                <a:ea typeface="+mn-ea"/>
                <a:cs typeface="+mn-cs"/>
              </a:rPr>
              <a:t> to model metabolism.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14</a:t>
            </a:fld>
            <a:endParaRPr lang="en-US"/>
          </a:p>
        </p:txBody>
      </p:sp>
    </p:spTree>
    <p:extLst>
      <p:ext uri="{BB962C8B-B14F-4D97-AF65-F5344CB8AC3E}">
        <p14:creationId xmlns:p14="http://schemas.microsoft.com/office/powerpoint/2010/main" val="2086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Nitrogen dynamics</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15</a:t>
            </a:fld>
            <a:endParaRPr lang="en-US"/>
          </a:p>
        </p:txBody>
      </p:sp>
    </p:spTree>
    <p:extLst>
      <p:ext uri="{BB962C8B-B14F-4D97-AF65-F5344CB8AC3E}">
        <p14:creationId xmlns:p14="http://schemas.microsoft.com/office/powerpoint/2010/main" val="1246328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Beth Neilson’s research group </a:t>
            </a:r>
            <a:r>
              <a:rPr lang="en-US" sz="1200" kern="1200" dirty="0" smtClean="0">
                <a:solidFill>
                  <a:schemeClr val="tx1"/>
                </a:solidFill>
                <a:latin typeface="+mn-lt"/>
                <a:ea typeface="+mn-ea"/>
                <a:cs typeface="+mn-cs"/>
              </a:rPr>
              <a:t>has been working to combine instream flow and chemical measurements to understand longitudinal trends in chemistry and the role of groundwater exchanges.</a:t>
            </a:r>
            <a:endParaRPr lang="en-US" sz="1200" b="1"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2D651E8-84E0-0D4F-88C5-757A30566F17}" type="slidenum">
              <a:rPr lang="en-US" smtClean="0"/>
              <a:t>16</a:t>
            </a:fld>
            <a:endParaRPr lang="en-US"/>
          </a:p>
        </p:txBody>
      </p:sp>
    </p:spTree>
    <p:extLst>
      <p:ext uri="{BB962C8B-B14F-4D97-AF65-F5344CB8AC3E}">
        <p14:creationId xmlns:p14="http://schemas.microsoft.com/office/powerpoint/2010/main" val="333494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vignette of GAMUT data: in situ turbidity in Logan River passing through Logan City. Construction underway to deepen channel and stabilize streambanks. Turbidity shows the disturbance during weekday working hours. </a:t>
            </a:r>
          </a:p>
          <a:p>
            <a:r>
              <a:rPr lang="en-US" baseline="0" dirty="0" smtClean="0"/>
              <a:t>Rapidly identify water quality events and potential to identify human-induced changes</a:t>
            </a:r>
            <a:r>
              <a:rPr lang="en-US" baseline="0" dirty="0" smtClean="0"/>
              <a:t>.</a:t>
            </a:r>
          </a:p>
        </p:txBody>
      </p:sp>
      <p:sp>
        <p:nvSpPr>
          <p:cNvPr id="4" name="Slide Number Placeholder 3"/>
          <p:cNvSpPr>
            <a:spLocks noGrp="1"/>
          </p:cNvSpPr>
          <p:nvPr>
            <p:ph type="sldNum" sz="quarter" idx="10"/>
          </p:nvPr>
        </p:nvSpPr>
        <p:spPr/>
        <p:txBody>
          <a:bodyPr/>
          <a:lstStyle/>
          <a:p>
            <a:fld id="{62D651E8-84E0-0D4F-88C5-757A30566F17}" type="slidenum">
              <a:rPr lang="en-US" smtClean="0"/>
              <a:t>17</a:t>
            </a:fld>
            <a:endParaRPr lang="en-US"/>
          </a:p>
        </p:txBody>
      </p:sp>
    </p:spTree>
    <p:extLst>
      <p:ext uri="{BB962C8B-B14F-4D97-AF65-F5344CB8AC3E}">
        <p14:creationId xmlns:p14="http://schemas.microsoft.com/office/powerpoint/2010/main" val="1294204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note: iUTAH</a:t>
            </a:r>
            <a:r>
              <a:rPr lang="en-US" baseline="0" dirty="0" smtClean="0"/>
              <a:t> also includes social scientists who have used surveys and interviews to assess public perceptions of water quality</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18</a:t>
            </a:fld>
            <a:endParaRPr lang="en-US"/>
          </a:p>
        </p:txBody>
      </p:sp>
    </p:spTree>
    <p:extLst>
      <p:ext uri="{BB962C8B-B14F-4D97-AF65-F5344CB8AC3E}">
        <p14:creationId xmlns:p14="http://schemas.microsoft.com/office/powerpoint/2010/main" val="824818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find out </a:t>
            </a:r>
            <a:r>
              <a:rPr lang="en-US" dirty="0" smtClean="0"/>
              <a:t>more</a:t>
            </a:r>
            <a:r>
              <a:rPr lang="en-US" baseline="0" dirty="0" smtClean="0"/>
              <a:t>, </a:t>
            </a:r>
            <a:r>
              <a:rPr lang="en-US" baseline="0" dirty="0" smtClean="0"/>
              <a:t>please visit us at </a:t>
            </a:r>
            <a:r>
              <a:rPr lang="en-US" baseline="0" dirty="0" err="1" smtClean="0"/>
              <a:t>www.iUtahEPSCoR.org</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 only are we collecting interesting and relevant </a:t>
            </a:r>
            <a:r>
              <a:rPr lang="en-US" baseline="0" dirty="0" err="1" smtClean="0"/>
              <a:t>wq</a:t>
            </a:r>
            <a:r>
              <a:rPr lang="en-US" baseline="0" dirty="0" smtClean="0"/>
              <a:t> data to understand </a:t>
            </a:r>
            <a:r>
              <a:rPr lang="en-US" baseline="0" dirty="0" err="1" smtClean="0"/>
              <a:t>wq</a:t>
            </a:r>
            <a:r>
              <a:rPr lang="en-US" baseline="0" dirty="0" smtClean="0"/>
              <a:t> issues in UT, here are students coming out of our program with skills- trained and available to agencies like yours.</a:t>
            </a:r>
          </a:p>
          <a:p>
            <a:r>
              <a:rPr lang="en-US" baseline="0" dirty="0" smtClean="0"/>
              <a:t>We’re in the process of writing new proposals and building new work off of this infrastructure- there is potential for looking at water quality in new and interesting ways. We learn a lot from high frequency data that we don’t get through traditional sampling</a:t>
            </a:r>
          </a:p>
          <a:p>
            <a:r>
              <a:rPr lang="en-US" baseline="0" dirty="0" smtClean="0"/>
              <a:t>The mountain to urban gradient is a unique transect and relevant to many of Utah’s watersheds and population centers.</a:t>
            </a:r>
          </a:p>
          <a:p>
            <a:r>
              <a:rPr lang="en-US" baseline="0" dirty="0" smtClean="0"/>
              <a:t>Opportunities for others outside of iUTAH to use these data- open, available. The data are of high value given the investment in quality control.</a:t>
            </a:r>
          </a:p>
          <a:p>
            <a:r>
              <a:rPr lang="en-US" baseline="0" dirty="0" smtClean="0"/>
              <a:t>Data may be relevant to WQ assessment purposes, etc.</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GAMUT represents a model for other networks or other types of future infrastructure. </a:t>
            </a:r>
            <a:r>
              <a:rPr lang="en-US" dirty="0" smtClean="0"/>
              <a:t>Mention GAMUT paper- it’s</a:t>
            </a:r>
            <a:r>
              <a:rPr lang="en-US" baseline="0" dirty="0" smtClean="0"/>
              <a:t> in review- we’ve documented important steps for establishing a network like this.</a:t>
            </a:r>
            <a:endParaRPr lang="en-US" baseline="0" dirty="0" smtClean="0"/>
          </a:p>
          <a:p>
            <a:r>
              <a:rPr lang="en-US" baseline="0" dirty="0" smtClean="0"/>
              <a:t>For example, we’ve applied lessons from GAMUT to a partnership with Utah DWQ to get monitoring equipment deployed on Utah Lake and set up data streaming, access, and management. </a:t>
            </a:r>
          </a:p>
          <a:p>
            <a:r>
              <a:rPr lang="en-US" baseline="0" dirty="0" smtClean="0"/>
              <a:t>Are there research questions that you have, which we could answer  with this infrastructure? That’s a conversation that we would love to have.</a:t>
            </a:r>
            <a:endParaRPr lang="en-US" dirty="0"/>
          </a:p>
        </p:txBody>
      </p:sp>
      <p:sp>
        <p:nvSpPr>
          <p:cNvPr id="4" name="Slide Number Placeholder 3"/>
          <p:cNvSpPr>
            <a:spLocks noGrp="1"/>
          </p:cNvSpPr>
          <p:nvPr>
            <p:ph type="sldNum" sz="quarter" idx="10"/>
          </p:nvPr>
        </p:nvSpPr>
        <p:spPr/>
        <p:txBody>
          <a:bodyPr/>
          <a:lstStyle/>
          <a:p>
            <a:fld id="{A53D16E8-7864-C84D-9A1F-DD7DB0684544}" type="slidenum">
              <a:rPr lang="en-US" smtClean="0"/>
              <a:t>19</a:t>
            </a:fld>
            <a:endParaRPr lang="en-US"/>
          </a:p>
        </p:txBody>
      </p:sp>
    </p:spTree>
    <p:extLst>
      <p:ext uri="{BB962C8B-B14F-4D97-AF65-F5344CB8AC3E}">
        <p14:creationId xmlns:p14="http://schemas.microsoft.com/office/powerpoint/2010/main" val="1441646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only are we collecting interesting and relevant </a:t>
            </a:r>
            <a:r>
              <a:rPr lang="en-US" baseline="0" dirty="0" err="1" smtClean="0"/>
              <a:t>wq</a:t>
            </a:r>
            <a:r>
              <a:rPr lang="en-US" baseline="0" dirty="0" smtClean="0"/>
              <a:t> data to understand </a:t>
            </a:r>
            <a:r>
              <a:rPr lang="en-US" baseline="0" dirty="0" err="1" smtClean="0"/>
              <a:t>wq</a:t>
            </a:r>
            <a:r>
              <a:rPr lang="en-US" baseline="0" dirty="0" smtClean="0"/>
              <a:t> issues in UT, here are students coming out of our </a:t>
            </a:r>
            <a:r>
              <a:rPr lang="en-US" baseline="0" dirty="0" err="1" smtClean="0"/>
              <a:t>prgoram</a:t>
            </a:r>
            <a:r>
              <a:rPr lang="en-US" baseline="0" dirty="0" smtClean="0"/>
              <a:t> with skills- trained and available to agencies like this.</a:t>
            </a:r>
          </a:p>
          <a:p>
            <a:endParaRPr lang="en-US" baseline="0" dirty="0" smtClean="0"/>
          </a:p>
          <a:p>
            <a:r>
              <a:rPr lang="en-US" baseline="0" dirty="0" smtClean="0"/>
              <a:t>Steven Hall: has published the results of his studies focused on Nitrogen dynamics in soil, water, snow, and riparian areas in GAMUT watersheds.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Erin</a:t>
            </a:r>
            <a:r>
              <a:rPr lang="en-US" sz="1200" kern="1200" baseline="0" dirty="0" smtClean="0">
                <a:solidFill>
                  <a:schemeClr val="tx1"/>
                </a:solidFill>
                <a:latin typeface="+mn-lt"/>
                <a:ea typeface="+mn-ea"/>
                <a:cs typeface="+mn-cs"/>
              </a:rPr>
              <a:t> Jones: Is studying bacterial communities within GAMUT watersheds- particularly how they change along the mountain to urban gradient.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Beth Ogata:</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performed nutrient and pharmaceutical addition experiments to test how these pollutants impact the structure and function of stream biofilms. She used GAMUT water quality and climate data to understand how various environmental factors influence this process.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Julie Kelso: </a:t>
            </a:r>
            <a:r>
              <a:rPr lang="en-US" sz="1200" kern="1200" dirty="0" smtClean="0">
                <a:solidFill>
                  <a:schemeClr val="tx1"/>
                </a:solidFill>
                <a:latin typeface="+mn-lt"/>
                <a:ea typeface="+mn-ea"/>
                <a:cs typeface="+mn-cs"/>
              </a:rPr>
              <a:t>has been analyzing water samples to characterize organic matter in all three watersheds and the Jordan River and to identify terrestrial, instream or urban sources. She plans</a:t>
            </a:r>
            <a:r>
              <a:rPr lang="en-US" sz="1200" kern="1200" baseline="0" dirty="0" smtClean="0">
                <a:solidFill>
                  <a:schemeClr val="tx1"/>
                </a:solidFill>
                <a:latin typeface="+mn-lt"/>
                <a:ea typeface="+mn-ea"/>
                <a:cs typeface="+mn-cs"/>
              </a:rPr>
              <a:t> to use dissolved oxygen data</a:t>
            </a:r>
            <a:r>
              <a:rPr lang="en-US" sz="1200" kern="1200" dirty="0" smtClean="0">
                <a:solidFill>
                  <a:schemeClr val="tx1"/>
                </a:solidFill>
                <a:latin typeface="+mn-lt"/>
                <a:ea typeface="+mn-ea"/>
                <a:cs typeface="+mn-cs"/>
              </a:rPr>
              <a:t> to model metabolism.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Rachel Gabor: </a:t>
            </a:r>
            <a:r>
              <a:rPr lang="en-US" sz="1200" kern="1200" dirty="0" smtClean="0">
                <a:solidFill>
                  <a:schemeClr val="tx1"/>
                </a:solidFill>
                <a:latin typeface="+mn-lt"/>
                <a:ea typeface="+mn-ea"/>
                <a:cs typeface="+mn-cs"/>
              </a:rPr>
              <a:t>is focused on identifying how water chemistry changes in the urban system and what </a:t>
            </a:r>
            <a:r>
              <a:rPr lang="en-US" sz="1200" kern="1200" dirty="0" err="1" smtClean="0">
                <a:solidFill>
                  <a:schemeClr val="tx1"/>
                </a:solidFill>
                <a:latin typeface="+mn-lt"/>
                <a:ea typeface="+mn-ea"/>
                <a:cs typeface="+mn-cs"/>
              </a:rPr>
              <a:t>flowpaths</a:t>
            </a:r>
            <a:r>
              <a:rPr lang="en-US" sz="1200" kern="1200" dirty="0" smtClean="0">
                <a:solidFill>
                  <a:schemeClr val="tx1"/>
                </a:solidFill>
                <a:latin typeface="+mn-lt"/>
                <a:ea typeface="+mn-ea"/>
                <a:cs typeface="+mn-cs"/>
              </a:rPr>
              <a:t> transport solutes to the stream. Rachel</a:t>
            </a:r>
            <a:r>
              <a:rPr lang="en-US" sz="1200" kern="1200" baseline="0" dirty="0" smtClean="0">
                <a:solidFill>
                  <a:schemeClr val="tx1"/>
                </a:solidFill>
                <a:latin typeface="+mn-lt"/>
                <a:ea typeface="+mn-ea"/>
                <a:cs typeface="+mn-cs"/>
              </a:rPr>
              <a:t> led</a:t>
            </a:r>
            <a:r>
              <a:rPr lang="en-US" sz="1200" kern="1200" dirty="0" smtClean="0">
                <a:solidFill>
                  <a:schemeClr val="tx1"/>
                </a:solidFill>
                <a:latin typeface="+mn-lt"/>
                <a:ea typeface="+mn-ea"/>
                <a:cs typeface="+mn-cs"/>
              </a:rPr>
              <a:t> multiple synoptic surveys to collect samples, and she is using sampled results and discharge to identify urban and canyon end</a:t>
            </a:r>
            <a:r>
              <a:rPr lang="en-US" sz="1200" kern="1200" baseline="0" dirty="0" smtClean="0">
                <a:solidFill>
                  <a:schemeClr val="tx1"/>
                </a:solidFill>
                <a:latin typeface="+mn-lt"/>
                <a:ea typeface="+mn-ea"/>
                <a:cs typeface="+mn-cs"/>
              </a:rPr>
              <a:t> members</a:t>
            </a:r>
            <a:r>
              <a:rPr lang="en-US" sz="1200" kern="1200" dirty="0" smtClean="0">
                <a:solidFill>
                  <a:schemeClr val="tx1"/>
                </a:solidFill>
                <a:latin typeface="+mn-lt"/>
                <a:ea typeface="+mn-ea"/>
                <a:cs typeface="+mn-cs"/>
              </a:rPr>
              <a:t>.</a:t>
            </a: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Beth Neilson’s research group </a:t>
            </a:r>
            <a:r>
              <a:rPr lang="en-US" sz="1200" kern="1200" dirty="0" smtClean="0">
                <a:solidFill>
                  <a:schemeClr val="tx1"/>
                </a:solidFill>
                <a:latin typeface="+mn-lt"/>
                <a:ea typeface="+mn-ea"/>
                <a:cs typeface="+mn-cs"/>
              </a:rPr>
              <a:t>has been working to combine instream flow and chemical measurements to understand longitudinal trends in chemistry and the role of groundwater exchanges.</a:t>
            </a:r>
            <a:endParaRPr lang="en-US" sz="1200" b="1"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20</a:t>
            </a:fld>
            <a:endParaRPr lang="en-US"/>
          </a:p>
        </p:txBody>
      </p:sp>
    </p:spTree>
    <p:extLst>
      <p:ext uri="{BB962C8B-B14F-4D97-AF65-F5344CB8AC3E}">
        <p14:creationId xmlns:p14="http://schemas.microsoft.com/office/powerpoint/2010/main" val="210785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iUTAH is an </a:t>
            </a:r>
            <a:r>
              <a:rPr lang="en-US" dirty="0" err="1" smtClean="0"/>
              <a:t>EPSCoR</a:t>
            </a:r>
            <a:r>
              <a:rPr lang="en-US" dirty="0" smtClean="0"/>
              <a:t> project,</a:t>
            </a:r>
            <a:r>
              <a:rPr lang="en-US" baseline="0" dirty="0" smtClean="0"/>
              <a:t> which is funded by NSF. These are not typical research projects- they are focused on building research capacity and infrastructure.</a:t>
            </a:r>
            <a:endParaRPr lang="en-US" dirty="0" smtClean="0"/>
          </a:p>
          <a:p>
            <a:r>
              <a:rPr lang="en-US" dirty="0" err="1" smtClean="0"/>
              <a:t>EPSCoR’s</a:t>
            </a:r>
            <a:r>
              <a:rPr lang="en-US" dirty="0" smtClean="0"/>
              <a:t> </a:t>
            </a:r>
            <a:r>
              <a:rPr lang="en-US" dirty="0" smtClean="0"/>
              <a:t>goals</a:t>
            </a:r>
            <a:r>
              <a:rPr lang="en-US" baseline="0" dirty="0" smtClean="0"/>
              <a:t> and roles in </a:t>
            </a:r>
            <a:r>
              <a:rPr lang="en-US" baseline="0" dirty="0" smtClean="0"/>
              <a:t>Utah.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1545AB"/>
                </a:solidFill>
              </a:rPr>
              <a:t>Utah’s water resources are critical to the state’s industries and economy- hence a project focused on water sustainability.</a:t>
            </a:r>
          </a:p>
          <a:p>
            <a:r>
              <a:rPr lang="en-US" baseline="0" dirty="0" smtClean="0"/>
              <a:t>Idaho </a:t>
            </a:r>
            <a:r>
              <a:rPr lang="en-US" baseline="0" dirty="0" smtClean="0"/>
              <a:t>and Wyoming are also </a:t>
            </a:r>
            <a:r>
              <a:rPr lang="en-US" baseline="0" dirty="0" err="1" smtClean="0"/>
              <a:t>EPSCoR</a:t>
            </a:r>
            <a:r>
              <a:rPr lang="en-US" baseline="0" dirty="0" smtClean="0"/>
              <a:t> states- you may be familiar with projects in those states</a:t>
            </a:r>
            <a:r>
              <a:rPr lang="en-US" baseline="0" dirty="0" smtClean="0"/>
              <a:t>.</a:t>
            </a:r>
          </a:p>
          <a:p>
            <a:r>
              <a:rPr lang="en-US" dirty="0" smtClean="0"/>
              <a:t>Utah</a:t>
            </a:r>
            <a:r>
              <a:rPr lang="en-US" baseline="0" dirty="0" smtClean="0"/>
              <a:t> </a:t>
            </a:r>
            <a:r>
              <a:rPr lang="en-US" baseline="0" dirty="0" smtClean="0"/>
              <a:t>graduated from </a:t>
            </a:r>
            <a:r>
              <a:rPr lang="en-US" baseline="0" dirty="0" err="1" smtClean="0"/>
              <a:t>EPSCoR</a:t>
            </a:r>
            <a:r>
              <a:rPr lang="en-US" baseline="0" dirty="0" smtClean="0"/>
              <a:t> eligibility, meaning that iUTAH as we know it will not be directly renewed from NSF, so we have been working on sustainability of the research and infrastructure that we have developed.</a:t>
            </a:r>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2</a:t>
            </a:fld>
            <a:endParaRPr lang="en-US"/>
          </a:p>
        </p:txBody>
      </p:sp>
    </p:spTree>
    <p:extLst>
      <p:ext uri="{BB962C8B-B14F-4D97-AF65-F5344CB8AC3E}">
        <p14:creationId xmlns:p14="http://schemas.microsoft.com/office/powerpoint/2010/main" val="169759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core of iUTAH water quality monitoring</a:t>
            </a:r>
            <a:r>
              <a:rPr lang="en-US" baseline="0" dirty="0" smtClean="0"/>
              <a:t> is our environmental observatory. From that hub, we have a number of branching research efforts</a:t>
            </a:r>
            <a:r>
              <a:rPr lang="en-US" baseline="0" dirty="0" smtClean="0"/>
              <a:t>.</a:t>
            </a:r>
          </a:p>
          <a:p>
            <a:r>
              <a:rPr lang="en-US" baseline="0" dirty="0" smtClean="0"/>
              <a:t>I’ll focus on the core in this presentation and touch on some of these branches.</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3</a:t>
            </a:fld>
            <a:endParaRPr lang="en-US"/>
          </a:p>
        </p:txBody>
      </p:sp>
    </p:spTree>
    <p:extLst>
      <p:ext uri="{BB962C8B-B14F-4D97-AF65-F5344CB8AC3E}">
        <p14:creationId xmlns:p14="http://schemas.microsoft.com/office/powerpoint/2010/main" val="33536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GAMUT started</a:t>
            </a:r>
            <a:r>
              <a:rPr lang="en-US" baseline="0" dirty="0" smtClean="0"/>
              <a:t> with an idea. Standardize in situ data collection at aquatic and terrestrial climate sites in three different watersheds. </a:t>
            </a:r>
          </a:p>
          <a:p>
            <a:r>
              <a:rPr lang="en-US" baseline="0" dirty="0" smtClean="0"/>
              <a:t>Three different watersheds that represent differing types and patterns of urbanization. </a:t>
            </a:r>
          </a:p>
          <a:p>
            <a:r>
              <a:rPr lang="en-US" baseline="0" dirty="0" smtClean="0"/>
              <a:t>The streams originate with mountain snowpack, flow through canyons, and exit to populated valleys. In all cases, we have mountain water being used by urban people.</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4</a:t>
            </a:fld>
            <a:endParaRPr lang="en-US"/>
          </a:p>
        </p:txBody>
      </p:sp>
    </p:spTree>
    <p:extLst>
      <p:ext uri="{BB962C8B-B14F-4D97-AF65-F5344CB8AC3E}">
        <p14:creationId xmlns:p14="http://schemas.microsoft.com/office/powerpoint/2010/main" val="859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watershed</a:t>
            </a:r>
            <a:r>
              <a:rPr lang="en-US" baseline="0" dirty="0" smtClean="0"/>
              <a:t> includes several aquatic, climate and storm drain sites.</a:t>
            </a:r>
          </a:p>
          <a:p>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5</a:t>
            </a:fld>
            <a:endParaRPr lang="en-US"/>
          </a:p>
        </p:txBody>
      </p:sp>
    </p:spTree>
    <p:extLst>
      <p:ext uri="{BB962C8B-B14F-4D97-AF65-F5344CB8AC3E}">
        <p14:creationId xmlns:p14="http://schemas.microsoft.com/office/powerpoint/2010/main" val="731363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vs. Enhanced</a:t>
            </a:r>
            <a:r>
              <a:rPr lang="en-US" baseline="0" dirty="0" smtClean="0"/>
              <a:t> </a:t>
            </a:r>
            <a:r>
              <a:rPr lang="en-US" baseline="0" dirty="0" err="1" smtClean="0"/>
              <a:t>wq</a:t>
            </a:r>
            <a:r>
              <a:rPr lang="en-US" baseline="0" dirty="0" smtClean="0"/>
              <a:t> sites</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6</a:t>
            </a:fld>
            <a:endParaRPr lang="en-US"/>
          </a:p>
        </p:txBody>
      </p:sp>
    </p:spTree>
    <p:extLst>
      <p:ext uri="{BB962C8B-B14F-4D97-AF65-F5344CB8AC3E}">
        <p14:creationId xmlns:p14="http://schemas.microsoft.com/office/powerpoint/2010/main" val="472248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Logan River watershed, we have several climate stations in the high and mid elevation mountains of the upper watershed.</a:t>
            </a:r>
          </a:p>
          <a:p>
            <a:r>
              <a:rPr lang="en-US" baseline="0" dirty="0" smtClean="0"/>
              <a:t>A few basic aquatic sites in the upper watershed.</a:t>
            </a:r>
          </a:p>
          <a:p>
            <a:r>
              <a:rPr lang="en-US" baseline="0" dirty="0" smtClean="0"/>
              <a:t>An advanced aquatic site after the river exits the canyon, another site in town, and an advanced aquatic site at the downstream end of the river.</a:t>
            </a:r>
          </a:p>
          <a:p>
            <a:r>
              <a:rPr lang="en-US" baseline="0" dirty="0" smtClean="0"/>
              <a:t>A climate site in Logan, and we’ve added a site on the </a:t>
            </a:r>
            <a:r>
              <a:rPr lang="en-US" baseline="0" dirty="0" err="1" smtClean="0"/>
              <a:t>BlackSmith</a:t>
            </a:r>
            <a:r>
              <a:rPr lang="en-US" baseline="0" dirty="0" smtClean="0"/>
              <a:t> Fork and instrumented two </a:t>
            </a:r>
            <a:r>
              <a:rPr lang="en-US" baseline="0" dirty="0" err="1" smtClean="0"/>
              <a:t>stormdrains</a:t>
            </a:r>
            <a:r>
              <a:rPr lang="en-US" baseline="0" dirty="0" smtClean="0"/>
              <a:t> with flow modules.</a:t>
            </a:r>
            <a:endParaRPr lang="en-US" dirty="0"/>
          </a:p>
        </p:txBody>
      </p:sp>
      <p:sp>
        <p:nvSpPr>
          <p:cNvPr id="4" name="Slide Number Placeholder 3"/>
          <p:cNvSpPr>
            <a:spLocks noGrp="1"/>
          </p:cNvSpPr>
          <p:nvPr>
            <p:ph type="sldNum" sz="quarter" idx="10"/>
          </p:nvPr>
        </p:nvSpPr>
        <p:spPr/>
        <p:txBody>
          <a:bodyPr/>
          <a:lstStyle/>
          <a:p>
            <a:fld id="{62D651E8-84E0-0D4F-88C5-757A30566F17}" type="slidenum">
              <a:rPr lang="en-US" smtClean="0"/>
              <a:t>7</a:t>
            </a:fld>
            <a:endParaRPr lang="en-US"/>
          </a:p>
        </p:txBody>
      </p:sp>
    </p:spTree>
    <p:extLst>
      <p:ext uri="{BB962C8B-B14F-4D97-AF65-F5344CB8AC3E}">
        <p14:creationId xmlns:p14="http://schemas.microsoft.com/office/powerpoint/2010/main" val="1534594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GAMUT data are available</a:t>
            </a:r>
            <a:r>
              <a:rPr lang="en-US" baseline="0" dirty="0" smtClean="0"/>
              <a:t> via several mechanisms. </a:t>
            </a:r>
          </a:p>
          <a:p>
            <a:r>
              <a:rPr lang="en-US" baseline="0" dirty="0" err="1" smtClean="0"/>
              <a:t>HydroShare</a:t>
            </a:r>
            <a:r>
              <a:rPr lang="en-US" baseline="0" dirty="0" smtClean="0"/>
              <a:t> is a data repository where we are publishing data in flat files.</a:t>
            </a:r>
          </a:p>
          <a:p>
            <a:r>
              <a:rPr lang="en-US" baseline="0" dirty="0" smtClean="0"/>
              <a:t>The time series analyst web interface provides map based data discovery, data </a:t>
            </a:r>
            <a:r>
              <a:rPr lang="en-US" baseline="0" dirty="0" err="1" smtClean="0"/>
              <a:t>export,and</a:t>
            </a:r>
            <a:r>
              <a:rPr lang="en-US" baseline="0" dirty="0" smtClean="0"/>
              <a:t> plotting tools. </a:t>
            </a:r>
          </a:p>
          <a:p>
            <a:r>
              <a:rPr lang="en-US" baseline="0" dirty="0" smtClean="0"/>
              <a:t>The GAMUT data are also published via web services, and registered with the CUAHSI Water Data Center, which makes them available in a national context alongside other data. Web services gives programmatic access and can be called from Python or R or choose your favorite programming interface.</a:t>
            </a:r>
          </a:p>
        </p:txBody>
      </p:sp>
      <p:sp>
        <p:nvSpPr>
          <p:cNvPr id="4" name="Slide Number Placeholder 3"/>
          <p:cNvSpPr>
            <a:spLocks noGrp="1"/>
          </p:cNvSpPr>
          <p:nvPr>
            <p:ph type="sldNum" sz="quarter" idx="10"/>
          </p:nvPr>
        </p:nvSpPr>
        <p:spPr/>
        <p:txBody>
          <a:bodyPr/>
          <a:lstStyle/>
          <a:p>
            <a:fld id="{62D651E8-84E0-0D4F-88C5-757A30566F17}" type="slidenum">
              <a:rPr lang="en-US" smtClean="0"/>
              <a:t>8</a:t>
            </a:fld>
            <a:endParaRPr lang="en-US"/>
          </a:p>
        </p:txBody>
      </p:sp>
    </p:spTree>
    <p:extLst>
      <p:ext uri="{BB962C8B-B14F-4D97-AF65-F5344CB8AC3E}">
        <p14:creationId xmlns:p14="http://schemas.microsoft.com/office/powerpoint/2010/main" val="336975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GAMUT</a:t>
            </a:r>
            <a:r>
              <a:rPr lang="en-US" baseline="0" dirty="0" smtClean="0"/>
              <a:t> Technicians perform data post processing to generate approved, quality controlled datasets that remove erroneous outliers, correct for sensor drift, remove periods of sensor malfunction, etc. This image shows typical quality control </a:t>
            </a:r>
            <a:r>
              <a:rPr lang="en-US" baseline="0" dirty="0" smtClean="0"/>
              <a:t>scenario.</a:t>
            </a:r>
            <a:endParaRPr lang="en-US" baseline="0" dirty="0" smtClean="0"/>
          </a:p>
          <a:p>
            <a:r>
              <a:rPr lang="en-US" baseline="0" dirty="0" smtClean="0"/>
              <a:t>This is </a:t>
            </a:r>
            <a:r>
              <a:rPr lang="en-US" baseline="0" dirty="0" smtClean="0"/>
              <a:t>no small effort- </a:t>
            </a:r>
            <a:r>
              <a:rPr lang="en-US" baseline="0" dirty="0" smtClean="0"/>
              <a:t>ongoing effort</a:t>
            </a:r>
            <a:r>
              <a:rPr lang="en-US" baseline="0" dirty="0" smtClean="0"/>
              <a:t>.</a:t>
            </a:r>
          </a:p>
          <a:p>
            <a:r>
              <a:rPr lang="en-US" baseline="0" dirty="0" smtClean="0"/>
              <a:t>Quality controlled data may be accessed similarly to raw GAMUT data as I just described.</a:t>
            </a:r>
            <a:endParaRPr lang="en-US" baseline="0" dirty="0" smtClean="0"/>
          </a:p>
        </p:txBody>
      </p:sp>
      <p:sp>
        <p:nvSpPr>
          <p:cNvPr id="4" name="Slide Number Placeholder 3"/>
          <p:cNvSpPr>
            <a:spLocks noGrp="1"/>
          </p:cNvSpPr>
          <p:nvPr>
            <p:ph type="sldNum" sz="quarter" idx="10"/>
          </p:nvPr>
        </p:nvSpPr>
        <p:spPr/>
        <p:txBody>
          <a:bodyPr/>
          <a:lstStyle/>
          <a:p>
            <a:fld id="{62D651E8-84E0-0D4F-88C5-757A30566F17}" type="slidenum">
              <a:rPr lang="en-US" smtClean="0"/>
              <a:t>9</a:t>
            </a:fld>
            <a:endParaRPr lang="en-US"/>
          </a:p>
        </p:txBody>
      </p:sp>
    </p:spTree>
    <p:extLst>
      <p:ext uri="{BB962C8B-B14F-4D97-AF65-F5344CB8AC3E}">
        <p14:creationId xmlns:p14="http://schemas.microsoft.com/office/powerpoint/2010/main" val="1563457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59820" y="3897841"/>
            <a:ext cx="691093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359820" y="5568950"/>
            <a:ext cx="6910930" cy="685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2F8E16DD-8D06-2645-9414-0A38BA44255E}"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1915069939"/>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79C548E-2972-624C-8E62-501C7500058C}" type="datetime1">
              <a:rPr lang="en-US" smtClean="0"/>
              <a:t>4/9/17</a:t>
            </a:fld>
            <a:endParaRPr lang="en-US" dirty="0"/>
          </a:p>
        </p:txBody>
      </p:sp>
      <p:sp>
        <p:nvSpPr>
          <p:cNvPr id="4" name="Slide Number Placeholder 3"/>
          <p:cNvSpPr>
            <a:spLocks noGrp="1"/>
          </p:cNvSpPr>
          <p:nvPr>
            <p:ph type="sldNum" sz="quarter" idx="11"/>
          </p:nvPr>
        </p:nvSpPr>
        <p:spPr/>
        <p:txBody>
          <a:bodyPr/>
          <a:lstStyle/>
          <a:p>
            <a:fld id="{FEA5C961-56A5-1B47-8B6A-46B7779D36A3}" type="slidenum">
              <a:rPr lang="en-US" smtClean="0"/>
              <a:pPr/>
              <a:t>‹#›</a:t>
            </a:fld>
            <a:endParaRPr lang="en-US" dirty="0"/>
          </a:p>
        </p:txBody>
      </p:sp>
      <p:sp>
        <p:nvSpPr>
          <p:cNvPr id="5" name="Footer Placeholder 4"/>
          <p:cNvSpPr>
            <a:spLocks noGrp="1"/>
          </p:cNvSpPr>
          <p:nvPr>
            <p:ph type="ftr" sz="quarter" idx="12"/>
          </p:nvPr>
        </p:nvSpPr>
        <p:spPr/>
        <p:txBody>
          <a:bodyPr/>
          <a:lstStyle/>
          <a:p>
            <a:endParaRPr lang="en-US" dirty="0"/>
          </a:p>
        </p:txBody>
      </p:sp>
      <p:sp>
        <p:nvSpPr>
          <p:cNvPr id="6" name="Content Placeholder 2"/>
          <p:cNvSpPr>
            <a:spLocks noGrp="1"/>
          </p:cNvSpPr>
          <p:nvPr>
            <p:ph sz="half" idx="1"/>
          </p:nvPr>
        </p:nvSpPr>
        <p:spPr>
          <a:xfrm>
            <a:off x="359820" y="1566334"/>
            <a:ext cx="6339430" cy="469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942667" y="348710"/>
            <a:ext cx="1830926" cy="5916623"/>
          </a:xfrm>
          <a:prstGeom prst="rect">
            <a:avLst/>
          </a:prstGeom>
        </p:spPr>
      </p:pic>
      <p:sp>
        <p:nvSpPr>
          <p:cNvPr id="9" name="Title 1"/>
          <p:cNvSpPr>
            <a:spLocks noGrp="1"/>
          </p:cNvSpPr>
          <p:nvPr>
            <p:ph type="title"/>
          </p:nvPr>
        </p:nvSpPr>
        <p:spPr>
          <a:xfrm>
            <a:off x="359820" y="348710"/>
            <a:ext cx="6339430" cy="98372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989152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59820" y="3781428"/>
            <a:ext cx="691093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359820" y="5452537"/>
            <a:ext cx="6910930" cy="685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2CA05-6E75-3D45-8E48-59A225966C73}" type="datetime1">
              <a:rPr lang="en-US" smtClean="0"/>
              <a:t>4/9/17</a:t>
            </a:fld>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322160844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62A499-C472-144B-8875-4DB7A8B63964}" type="datetime1">
              <a:rPr lang="en-US" smtClean="0"/>
              <a:t>4/9/17</a:t>
            </a:fld>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26220353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821" y="4766739"/>
            <a:ext cx="678393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359820" y="3086635"/>
            <a:ext cx="678393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230F7E-AB47-4942-B381-C09141D11184}" type="datetime1">
              <a:rPr lang="en-US" smtClean="0"/>
              <a:t>4/9/17</a:t>
            </a:fld>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39691637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C34FC4-97CC-3948-A2E8-84F0C36C8B98}" type="datetime1">
              <a:rPr lang="en-US" smtClean="0"/>
              <a:t>4/9/17</a:t>
            </a:fld>
            <a:endParaRPr lang="en-US"/>
          </a:p>
        </p:txBody>
      </p:sp>
      <p:sp>
        <p:nvSpPr>
          <p:cNvPr id="7" name="Slide Number Placeholder 6"/>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203342547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70F0C7-F763-854A-8035-C4AE0DAE4E18}" type="datetime1">
              <a:rPr lang="en-US" smtClean="0"/>
              <a:t>4/9/17</a:t>
            </a:fld>
            <a:endParaRPr lang="en-US"/>
          </a:p>
        </p:txBody>
      </p:sp>
      <p:sp>
        <p:nvSpPr>
          <p:cNvPr id="5" name="Slide Number Placeholder 4"/>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21952160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606A9A-EE9F-724A-9681-538A3A6C90B4}" type="datetime1">
              <a:rPr lang="en-US" smtClean="0"/>
              <a:t>4/9/17</a:t>
            </a:fld>
            <a:endParaRPr lang="en-US"/>
          </a:p>
        </p:txBody>
      </p:sp>
      <p:sp>
        <p:nvSpPr>
          <p:cNvPr id="4" name="Slide Number Placeholder 3"/>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40060926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7239013" cy="983721"/>
          </a:xfrm>
        </p:spPr>
        <p:txBody>
          <a:bodyPr/>
          <a:lstStyle/>
          <a:p>
            <a:r>
              <a:rPr lang="en-US" dirty="0" smtClean="0"/>
              <a:t>Click to edit Master title style</a:t>
            </a:r>
            <a:endParaRPr lang="en-US" dirty="0"/>
          </a:p>
        </p:txBody>
      </p:sp>
      <p:pic>
        <p:nvPicPr>
          <p:cNvPr id="6" name="Picture 5" descr="iutah_square.jp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9308" y="348710"/>
            <a:ext cx="984285" cy="984285"/>
          </a:xfrm>
          <a:prstGeom prst="rect">
            <a:avLst/>
          </a:prstGeom>
        </p:spPr>
      </p:pic>
      <p:sp>
        <p:nvSpPr>
          <p:cNvPr id="7" name="Date Placeholder 1"/>
          <p:cNvSpPr>
            <a:spLocks noGrp="1"/>
          </p:cNvSpPr>
          <p:nvPr>
            <p:ph type="dt" sz="half" idx="10"/>
          </p:nvPr>
        </p:nvSpPr>
        <p:spPr>
          <a:xfrm>
            <a:off x="359820" y="6493929"/>
            <a:ext cx="590550" cy="365125"/>
          </a:xfrm>
        </p:spPr>
        <p:txBody>
          <a:bodyPr/>
          <a:lstStyle/>
          <a:p>
            <a:fld id="{B4E6DF88-4450-D841-9F76-9F3BA934FF79}" type="datetime1">
              <a:rPr lang="en-US" smtClean="0"/>
              <a:t>4/9/17</a:t>
            </a:fld>
            <a:endParaRPr lang="en-US"/>
          </a:p>
        </p:txBody>
      </p:sp>
      <p:sp>
        <p:nvSpPr>
          <p:cNvPr id="9" name="Slide Number Placeholder 3"/>
          <p:cNvSpPr>
            <a:spLocks noGrp="1"/>
          </p:cNvSpPr>
          <p:nvPr>
            <p:ph type="sldNum" sz="quarter" idx="12"/>
          </p:nvPr>
        </p:nvSpPr>
        <p:spPr>
          <a:xfrm>
            <a:off x="8339667" y="6493929"/>
            <a:ext cx="433926" cy="365125"/>
          </a:xfrm>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19064099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1" y="348710"/>
            <a:ext cx="4116930" cy="1503373"/>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53E462D0-D67C-664F-8E05-8244EECE4852}" type="datetime1">
              <a:rPr lang="en-US" smtClean="0"/>
              <a:t>4/9/17</a:t>
            </a:fld>
            <a:endParaRPr lang="en-US" dirty="0"/>
          </a:p>
        </p:txBody>
      </p:sp>
      <p:sp>
        <p:nvSpPr>
          <p:cNvPr id="4" name="Slide Number Placeholder 3"/>
          <p:cNvSpPr>
            <a:spLocks noGrp="1"/>
          </p:cNvSpPr>
          <p:nvPr>
            <p:ph type="sldNum" sz="quarter" idx="11"/>
          </p:nvPr>
        </p:nvSpPr>
        <p:spPr/>
        <p:txBody>
          <a:bodyPr/>
          <a:lstStyle/>
          <a:p>
            <a:fld id="{FEA5C961-56A5-1B47-8B6A-46B7779D36A3}" type="slidenum">
              <a:rPr lang="en-US" smtClean="0"/>
              <a:pPr/>
              <a:t>‹#›</a:t>
            </a:fld>
            <a:endParaRPr lang="en-US" dirty="0"/>
          </a:p>
        </p:txBody>
      </p:sp>
      <p:sp>
        <p:nvSpPr>
          <p:cNvPr id="6" name="Content Placeholder 2"/>
          <p:cNvSpPr>
            <a:spLocks noGrp="1"/>
          </p:cNvSpPr>
          <p:nvPr>
            <p:ph sz="half" idx="1"/>
          </p:nvPr>
        </p:nvSpPr>
        <p:spPr>
          <a:xfrm>
            <a:off x="359820" y="2095500"/>
            <a:ext cx="4116931" cy="41698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sz="half" idx="13"/>
          </p:nvPr>
        </p:nvSpPr>
        <p:spPr>
          <a:xfrm>
            <a:off x="4756137" y="348710"/>
            <a:ext cx="3943364" cy="59166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98042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4B82F42-2DB2-6B4F-8635-307975C5856C}" type="datetime1">
              <a:rPr lang="en-US" smtClean="0"/>
              <a:t>4/9/17</a:t>
            </a:fld>
            <a:endParaRPr lang="en-US" dirty="0"/>
          </a:p>
        </p:txBody>
      </p:sp>
      <p:sp>
        <p:nvSpPr>
          <p:cNvPr id="4" name="Slide Number Placeholder 3"/>
          <p:cNvSpPr>
            <a:spLocks noGrp="1"/>
          </p:cNvSpPr>
          <p:nvPr>
            <p:ph type="sldNum" sz="quarter" idx="11"/>
          </p:nvPr>
        </p:nvSpPr>
        <p:spPr/>
        <p:txBody>
          <a:bodyPr/>
          <a:lstStyle/>
          <a:p>
            <a:fld id="{FEA5C961-56A5-1B47-8B6A-46B7779D36A3}" type="slidenum">
              <a:rPr lang="en-US" smtClean="0"/>
              <a:pPr/>
              <a:t>‹#›</a:t>
            </a:fld>
            <a:endParaRPr lang="en-US" dirty="0"/>
          </a:p>
        </p:txBody>
      </p:sp>
      <p:sp>
        <p:nvSpPr>
          <p:cNvPr id="6" name="Content Placeholder 2"/>
          <p:cNvSpPr>
            <a:spLocks noGrp="1"/>
          </p:cNvSpPr>
          <p:nvPr>
            <p:ph sz="half" idx="1"/>
          </p:nvPr>
        </p:nvSpPr>
        <p:spPr>
          <a:xfrm>
            <a:off x="359820" y="1566334"/>
            <a:ext cx="6339430" cy="469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942667" y="348710"/>
            <a:ext cx="1830926" cy="5916623"/>
          </a:xfrm>
          <a:prstGeom prst="rect">
            <a:avLst/>
          </a:prstGeom>
        </p:spPr>
      </p:pic>
      <p:sp>
        <p:nvSpPr>
          <p:cNvPr id="9" name="Title 1"/>
          <p:cNvSpPr>
            <a:spLocks noGrp="1"/>
          </p:cNvSpPr>
          <p:nvPr>
            <p:ph type="title"/>
          </p:nvPr>
        </p:nvSpPr>
        <p:spPr>
          <a:xfrm>
            <a:off x="359820" y="348710"/>
            <a:ext cx="6339430" cy="98372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729982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A35980D-3C92-5544-8258-BA4D8005D2D1}"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234724635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59820" y="3897841"/>
            <a:ext cx="691093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359820" y="5568950"/>
            <a:ext cx="6910930" cy="685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3EADA4-04C5-024F-9E96-1F0FB2042B16}"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17581374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3EB5C2-8AD0-744E-86AF-0B958A5C47E6}"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38892978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8961261-58E1-7044-A8FD-0C91C7A9E33C}"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57200" y="1992441"/>
            <a:ext cx="8229600" cy="674556"/>
          </a:xfrm>
          <a:prstGeom prst="rect">
            <a:avLst/>
          </a:prstGeom>
        </p:spPr>
      </p:pic>
    </p:spTree>
    <p:extLst>
      <p:ext uri="{BB962C8B-B14F-4D97-AF65-F5344CB8AC3E}">
        <p14:creationId xmlns:p14="http://schemas.microsoft.com/office/powerpoint/2010/main" val="19065414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CB342AE-6AA8-C74A-9A23-BA16EEA6F289}"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57200" y="1992441"/>
            <a:ext cx="8229600" cy="674556"/>
          </a:xfrm>
          <a:prstGeom prst="rect">
            <a:avLst/>
          </a:prstGeom>
        </p:spPr>
      </p:pic>
    </p:spTree>
    <p:extLst>
      <p:ext uri="{BB962C8B-B14F-4D97-AF65-F5344CB8AC3E}">
        <p14:creationId xmlns:p14="http://schemas.microsoft.com/office/powerpoint/2010/main" val="151456620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C731CF9-45FF-C64F-A047-55D504CBEF17}"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57200" y="1992441"/>
            <a:ext cx="8229600" cy="674556"/>
          </a:xfrm>
          <a:prstGeom prst="rect">
            <a:avLst/>
          </a:prstGeom>
        </p:spPr>
      </p:pic>
    </p:spTree>
    <p:extLst>
      <p:ext uri="{BB962C8B-B14F-4D97-AF65-F5344CB8AC3E}">
        <p14:creationId xmlns:p14="http://schemas.microsoft.com/office/powerpoint/2010/main" val="151456620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1115924"/>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BDB243F-22DF-9544-8915-3CD42C67475D}"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60868" y="150941"/>
            <a:ext cx="8803216" cy="721574"/>
          </a:xfrm>
          <a:prstGeom prst="rect">
            <a:avLst/>
          </a:prstGeom>
        </p:spPr>
      </p:pic>
    </p:spTree>
    <p:extLst>
      <p:ext uri="{BB962C8B-B14F-4D97-AF65-F5344CB8AC3E}">
        <p14:creationId xmlns:p14="http://schemas.microsoft.com/office/powerpoint/2010/main" val="4295451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1115924"/>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B3DF08D-7282-0546-8ECB-7F709BA31413}"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60868" y="150941"/>
            <a:ext cx="8803216" cy="721574"/>
          </a:xfrm>
          <a:prstGeom prst="rect">
            <a:avLst/>
          </a:prstGeom>
        </p:spPr>
      </p:pic>
    </p:spTree>
    <p:extLst>
      <p:ext uri="{BB962C8B-B14F-4D97-AF65-F5344CB8AC3E}">
        <p14:creationId xmlns:p14="http://schemas.microsoft.com/office/powerpoint/2010/main" val="26163800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1115924"/>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797000D-E83C-7546-A861-DE3D55F3ECB1}"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60868" y="150941"/>
            <a:ext cx="8803216" cy="721574"/>
          </a:xfrm>
          <a:prstGeom prst="rect">
            <a:avLst/>
          </a:prstGeom>
        </p:spPr>
      </p:pic>
    </p:spTree>
    <p:extLst>
      <p:ext uri="{BB962C8B-B14F-4D97-AF65-F5344CB8AC3E}">
        <p14:creationId xmlns:p14="http://schemas.microsoft.com/office/powerpoint/2010/main" val="26163800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821" y="4946650"/>
            <a:ext cx="678393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359820" y="3266546"/>
            <a:ext cx="678393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EA6637-0D85-B748-882F-3384216B2A12}"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1597414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D96EBD-DC17-8B47-B61B-FF39D3E45DC4}" type="datetime1">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802741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8413773" cy="2032540"/>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656417"/>
            <a:ext cx="8229600" cy="346974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ECAA721-BDC3-1A41-826D-10DB10E7ECA6}"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21365678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DD9C769-5FC0-BE4B-8D1B-C7EFC7B96DC0}" type="datetime1">
              <a:rPr lang="en-US" smtClean="0"/>
              <a:t>4/9/17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19051787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9DE0A-4B2C-E842-B8CB-72C5ED3D5E05}" type="datetime1">
              <a:rPr lang="en-US" smtClean="0"/>
              <a:t>4/9/17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42436224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7239013" cy="983721"/>
          </a:xfrm>
        </p:spPr>
        <p:txBody>
          <a:bodyPr/>
          <a:lstStyle/>
          <a:p>
            <a:r>
              <a:rPr lang="en-US" dirty="0" smtClean="0"/>
              <a:t>Click to edit Master title style</a:t>
            </a:r>
            <a:endParaRPr lang="en-US" dirty="0"/>
          </a:p>
        </p:txBody>
      </p:sp>
      <p:pic>
        <p:nvPicPr>
          <p:cNvPr id="6" name="Picture 5" descr="iutah_square.jp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9308" y="348710"/>
            <a:ext cx="984285" cy="984285"/>
          </a:xfrm>
          <a:prstGeom prst="rect">
            <a:avLst/>
          </a:prstGeom>
        </p:spPr>
      </p:pic>
      <p:sp>
        <p:nvSpPr>
          <p:cNvPr id="7" name="Date Placeholder 1"/>
          <p:cNvSpPr>
            <a:spLocks noGrp="1"/>
          </p:cNvSpPr>
          <p:nvPr>
            <p:ph type="dt" sz="half" idx="10"/>
          </p:nvPr>
        </p:nvSpPr>
        <p:spPr>
          <a:xfrm>
            <a:off x="359820" y="6493929"/>
            <a:ext cx="590550" cy="365125"/>
          </a:xfrm>
        </p:spPr>
        <p:txBody>
          <a:bodyPr/>
          <a:lstStyle/>
          <a:p>
            <a:fld id="{E8BA2332-EEA7-AC47-B2D3-B51E729EA7DA}" type="datetime1">
              <a:rPr lang="en-US" smtClean="0"/>
              <a:t>4/9/17</a:t>
            </a:fld>
            <a:endParaRPr lang="en-US"/>
          </a:p>
        </p:txBody>
      </p:sp>
      <p:sp>
        <p:nvSpPr>
          <p:cNvPr id="8" name="Footer Placeholder 2"/>
          <p:cNvSpPr>
            <a:spLocks noGrp="1"/>
          </p:cNvSpPr>
          <p:nvPr>
            <p:ph type="ftr" sz="quarter" idx="11"/>
          </p:nvPr>
        </p:nvSpPr>
        <p:spPr>
          <a:xfrm>
            <a:off x="3124200" y="6493929"/>
            <a:ext cx="2895600" cy="365125"/>
          </a:xfrm>
        </p:spPr>
        <p:txBody>
          <a:bodyPr/>
          <a:lstStyle/>
          <a:p>
            <a:endParaRPr lang="en-US"/>
          </a:p>
        </p:txBody>
      </p:sp>
      <p:sp>
        <p:nvSpPr>
          <p:cNvPr id="9" name="Slide Number Placeholder 3"/>
          <p:cNvSpPr>
            <a:spLocks noGrp="1"/>
          </p:cNvSpPr>
          <p:nvPr>
            <p:ph type="sldNum" sz="quarter" idx="12"/>
          </p:nvPr>
        </p:nvSpPr>
        <p:spPr>
          <a:xfrm>
            <a:off x="8339667" y="6493929"/>
            <a:ext cx="433926" cy="365125"/>
          </a:xfrm>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40561398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1" y="348710"/>
            <a:ext cx="4116930" cy="1503373"/>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B57ACBD9-2335-584F-9CAD-7C22E3B48929}" type="datetime1">
              <a:rPr lang="en-US" smtClean="0"/>
              <a:t>4/9/17</a:t>
            </a:fld>
            <a:endParaRPr lang="en-US" dirty="0"/>
          </a:p>
        </p:txBody>
      </p:sp>
      <p:sp>
        <p:nvSpPr>
          <p:cNvPr id="4" name="Slide Number Placeholder 3"/>
          <p:cNvSpPr>
            <a:spLocks noGrp="1"/>
          </p:cNvSpPr>
          <p:nvPr>
            <p:ph type="sldNum" sz="quarter" idx="11"/>
          </p:nvPr>
        </p:nvSpPr>
        <p:spPr/>
        <p:txBody>
          <a:bodyPr/>
          <a:lstStyle/>
          <a:p>
            <a:fld id="{FEA5C961-56A5-1B47-8B6A-46B7779D36A3}" type="slidenum">
              <a:rPr lang="en-US" smtClean="0"/>
              <a:pPr/>
              <a:t>‹#›</a:t>
            </a:fld>
            <a:endParaRPr lang="en-US" dirty="0"/>
          </a:p>
        </p:txBody>
      </p:sp>
      <p:sp>
        <p:nvSpPr>
          <p:cNvPr id="5" name="Footer Placeholder 4"/>
          <p:cNvSpPr>
            <a:spLocks noGrp="1"/>
          </p:cNvSpPr>
          <p:nvPr>
            <p:ph type="ftr" sz="quarter" idx="12"/>
          </p:nvPr>
        </p:nvSpPr>
        <p:spPr/>
        <p:txBody>
          <a:bodyPr/>
          <a:lstStyle/>
          <a:p>
            <a:endParaRPr lang="en-US" dirty="0"/>
          </a:p>
        </p:txBody>
      </p:sp>
      <p:sp>
        <p:nvSpPr>
          <p:cNvPr id="6" name="Content Placeholder 2"/>
          <p:cNvSpPr>
            <a:spLocks noGrp="1"/>
          </p:cNvSpPr>
          <p:nvPr>
            <p:ph sz="half" idx="1"/>
          </p:nvPr>
        </p:nvSpPr>
        <p:spPr>
          <a:xfrm>
            <a:off x="359820" y="2095500"/>
            <a:ext cx="4116931" cy="41698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sz="half" idx="13"/>
          </p:nvPr>
        </p:nvSpPr>
        <p:spPr>
          <a:xfrm>
            <a:off x="4756137" y="348710"/>
            <a:ext cx="3943364" cy="59166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20193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D285AC-C59B-B042-888C-27471373EADC}" type="datetime1">
              <a:rPr lang="en-US" smtClean="0"/>
              <a:t>4/9/17</a:t>
            </a:fld>
            <a:endParaRPr lang="en-US" dirty="0"/>
          </a:p>
        </p:txBody>
      </p:sp>
      <p:sp>
        <p:nvSpPr>
          <p:cNvPr id="4" name="Slide Number Placeholder 3"/>
          <p:cNvSpPr>
            <a:spLocks noGrp="1"/>
          </p:cNvSpPr>
          <p:nvPr>
            <p:ph type="sldNum" sz="quarter" idx="11"/>
          </p:nvPr>
        </p:nvSpPr>
        <p:spPr/>
        <p:txBody>
          <a:bodyPr/>
          <a:lstStyle/>
          <a:p>
            <a:fld id="{FEA5C961-56A5-1B47-8B6A-46B7779D36A3}" type="slidenum">
              <a:rPr lang="en-US" smtClean="0"/>
              <a:pPr/>
              <a:t>‹#›</a:t>
            </a:fld>
            <a:endParaRPr lang="en-US" dirty="0"/>
          </a:p>
        </p:txBody>
      </p:sp>
      <p:sp>
        <p:nvSpPr>
          <p:cNvPr id="5" name="Footer Placeholder 4"/>
          <p:cNvSpPr>
            <a:spLocks noGrp="1"/>
          </p:cNvSpPr>
          <p:nvPr>
            <p:ph type="ftr" sz="quarter" idx="12"/>
          </p:nvPr>
        </p:nvSpPr>
        <p:spPr/>
        <p:txBody>
          <a:bodyPr/>
          <a:lstStyle/>
          <a:p>
            <a:endParaRPr lang="en-US" dirty="0"/>
          </a:p>
        </p:txBody>
      </p:sp>
      <p:sp>
        <p:nvSpPr>
          <p:cNvPr id="6" name="Content Placeholder 2"/>
          <p:cNvSpPr>
            <a:spLocks noGrp="1"/>
          </p:cNvSpPr>
          <p:nvPr>
            <p:ph sz="half" idx="1"/>
          </p:nvPr>
        </p:nvSpPr>
        <p:spPr>
          <a:xfrm>
            <a:off x="359820" y="1566334"/>
            <a:ext cx="6339430" cy="469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942667" y="348710"/>
            <a:ext cx="1830926" cy="5916623"/>
          </a:xfrm>
          <a:prstGeom prst="rect">
            <a:avLst/>
          </a:prstGeom>
        </p:spPr>
      </p:pic>
      <p:sp>
        <p:nvSpPr>
          <p:cNvPr id="9" name="Title 1"/>
          <p:cNvSpPr>
            <a:spLocks noGrp="1"/>
          </p:cNvSpPr>
          <p:nvPr>
            <p:ph type="title"/>
          </p:nvPr>
        </p:nvSpPr>
        <p:spPr>
          <a:xfrm>
            <a:off x="359820" y="348710"/>
            <a:ext cx="6339430" cy="98372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767379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59820" y="3897841"/>
            <a:ext cx="691093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359820" y="5568950"/>
            <a:ext cx="6910930" cy="685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1C960A-7668-CC47-BD39-67A3291B8BB3}"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101355347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4D9536D-FE16-7040-8C3E-AD7CAF837536}"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17963651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27D0931-C5E5-E34F-A454-AA35026F7E07}"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950108"/>
            <a:ext cx="9144000" cy="749507"/>
          </a:xfrm>
          <a:prstGeom prst="rect">
            <a:avLst/>
          </a:prstGeom>
        </p:spPr>
      </p:pic>
    </p:spTree>
    <p:extLst>
      <p:ext uri="{BB962C8B-B14F-4D97-AF65-F5344CB8AC3E}">
        <p14:creationId xmlns:p14="http://schemas.microsoft.com/office/powerpoint/2010/main" val="29414400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03D2377-185A-4B4E-83DE-DD9D0B6967EC}"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950108"/>
            <a:ext cx="9144000" cy="749507"/>
          </a:xfrm>
          <a:prstGeom prst="rect">
            <a:avLst/>
          </a:prstGeom>
        </p:spPr>
      </p:pic>
    </p:spTree>
    <p:extLst>
      <p:ext uri="{BB962C8B-B14F-4D97-AF65-F5344CB8AC3E}">
        <p14:creationId xmlns:p14="http://schemas.microsoft.com/office/powerpoint/2010/main" val="16586352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0F1748D-A2B4-AB42-9375-4BAEB251821C}"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950108"/>
            <a:ext cx="9144000" cy="749507"/>
          </a:xfrm>
          <a:prstGeom prst="rect">
            <a:avLst/>
          </a:prstGeom>
        </p:spPr>
      </p:pic>
    </p:spTree>
    <p:extLst>
      <p:ext uri="{BB962C8B-B14F-4D97-AF65-F5344CB8AC3E}">
        <p14:creationId xmlns:p14="http://schemas.microsoft.com/office/powerpoint/2010/main" val="212657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821" y="4946650"/>
            <a:ext cx="678393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359820" y="3266546"/>
            <a:ext cx="678393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AA72FE-2CAB-0A43-9741-17017466355A}"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97230261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1115924"/>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8928E57-E112-AD47-9751-6B2418DA3074}"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9144000" cy="749507"/>
          </a:xfrm>
          <a:prstGeom prst="rect">
            <a:avLst/>
          </a:prstGeom>
        </p:spPr>
      </p:pic>
    </p:spTree>
    <p:extLst>
      <p:ext uri="{BB962C8B-B14F-4D97-AF65-F5344CB8AC3E}">
        <p14:creationId xmlns:p14="http://schemas.microsoft.com/office/powerpoint/2010/main" val="25312209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1115924"/>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5C4729D-0CA6-FF45-B00B-4E5D8E18AA30}"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9624" y="-1"/>
            <a:ext cx="9173623" cy="751935"/>
          </a:xfrm>
          <a:prstGeom prst="rect">
            <a:avLst/>
          </a:prstGeom>
        </p:spPr>
      </p:pic>
    </p:spTree>
    <p:extLst>
      <p:ext uri="{BB962C8B-B14F-4D97-AF65-F5344CB8AC3E}">
        <p14:creationId xmlns:p14="http://schemas.microsoft.com/office/powerpoint/2010/main" val="279858891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820" y="1115924"/>
            <a:ext cx="8413773" cy="1439873"/>
          </a:xfrm>
        </p:spPr>
        <p:txBody>
          <a:bodyPr anchor="b"/>
          <a:lstStyle/>
          <a:p>
            <a:r>
              <a:rPr lang="en-US" dirty="0" smtClean="0"/>
              <a:t>Click to edit Master title style</a:t>
            </a:r>
            <a:endParaRPr lang="en-US" dirty="0"/>
          </a:p>
        </p:txBody>
      </p:sp>
      <p:sp>
        <p:nvSpPr>
          <p:cNvPr id="3" name="Content Placeholder 2"/>
          <p:cNvSpPr>
            <a:spLocks noGrp="1"/>
          </p:cNvSpPr>
          <p:nvPr>
            <p:ph idx="1"/>
          </p:nvPr>
        </p:nvSpPr>
        <p:spPr>
          <a:xfrm>
            <a:off x="457200" y="2899833"/>
            <a:ext cx="8229600" cy="322632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16FCDA0-EEF2-DA4D-9D93-F4E5E89626F4}"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pic>
        <p:nvPicPr>
          <p:cNvPr id="7" name="Picture 6"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9144000" cy="749507"/>
          </a:xfrm>
          <a:prstGeom prst="rect">
            <a:avLst/>
          </a:prstGeom>
        </p:spPr>
      </p:pic>
    </p:spTree>
    <p:extLst>
      <p:ext uri="{BB962C8B-B14F-4D97-AF65-F5344CB8AC3E}">
        <p14:creationId xmlns:p14="http://schemas.microsoft.com/office/powerpoint/2010/main" val="4921604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821" y="4946650"/>
            <a:ext cx="678393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359820" y="3266546"/>
            <a:ext cx="678393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EC9F0F-A80E-5342-A771-53B296B7234C}" type="datetime1">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18314494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9B833A-1087-8643-8494-3E750C720CB7}" type="datetime1">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4262929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8BC65A-0ABA-BE4F-BD51-AEE8BF318FD3}" type="datetime1">
              <a:rPr lang="en-US" smtClean="0"/>
              <a:t>4/9/17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42351668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A6E6E9-3D2F-C64E-8188-AE37624FA314}" type="datetime1">
              <a:rPr lang="en-US" smtClean="0"/>
              <a:t>4/9/17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162429088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7239013" cy="983721"/>
          </a:xfrm>
        </p:spPr>
        <p:txBody>
          <a:bodyPr/>
          <a:lstStyle/>
          <a:p>
            <a:r>
              <a:rPr lang="en-US" dirty="0" smtClean="0"/>
              <a:t>Click to edit Master title style</a:t>
            </a:r>
            <a:endParaRPr lang="en-US" dirty="0"/>
          </a:p>
        </p:txBody>
      </p:sp>
      <p:pic>
        <p:nvPicPr>
          <p:cNvPr id="6" name="Picture 5" descr="iutah_square.jp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9308" y="348710"/>
            <a:ext cx="984285" cy="984285"/>
          </a:xfrm>
          <a:prstGeom prst="rect">
            <a:avLst/>
          </a:prstGeom>
        </p:spPr>
      </p:pic>
      <p:sp>
        <p:nvSpPr>
          <p:cNvPr id="7" name="Date Placeholder 1"/>
          <p:cNvSpPr>
            <a:spLocks noGrp="1"/>
          </p:cNvSpPr>
          <p:nvPr>
            <p:ph type="dt" sz="half" idx="10"/>
          </p:nvPr>
        </p:nvSpPr>
        <p:spPr>
          <a:xfrm>
            <a:off x="359820" y="6493929"/>
            <a:ext cx="590550" cy="365125"/>
          </a:xfrm>
        </p:spPr>
        <p:txBody>
          <a:bodyPr/>
          <a:lstStyle/>
          <a:p>
            <a:fld id="{0E9482F0-5C74-AA4D-B9B4-6E3D6059C189}" type="datetime1">
              <a:rPr lang="en-US" smtClean="0"/>
              <a:t>4/9/17</a:t>
            </a:fld>
            <a:endParaRPr lang="en-US"/>
          </a:p>
        </p:txBody>
      </p:sp>
      <p:sp>
        <p:nvSpPr>
          <p:cNvPr id="8" name="Footer Placeholder 2"/>
          <p:cNvSpPr>
            <a:spLocks noGrp="1"/>
          </p:cNvSpPr>
          <p:nvPr>
            <p:ph type="ftr" sz="quarter" idx="11"/>
          </p:nvPr>
        </p:nvSpPr>
        <p:spPr>
          <a:xfrm>
            <a:off x="3124200" y="6493929"/>
            <a:ext cx="2895600" cy="365125"/>
          </a:xfrm>
        </p:spPr>
        <p:txBody>
          <a:bodyPr/>
          <a:lstStyle/>
          <a:p>
            <a:endParaRPr lang="en-US"/>
          </a:p>
        </p:txBody>
      </p:sp>
      <p:sp>
        <p:nvSpPr>
          <p:cNvPr id="9" name="Slide Number Placeholder 3"/>
          <p:cNvSpPr>
            <a:spLocks noGrp="1"/>
          </p:cNvSpPr>
          <p:nvPr>
            <p:ph type="sldNum" sz="quarter" idx="12"/>
          </p:nvPr>
        </p:nvSpPr>
        <p:spPr>
          <a:xfrm>
            <a:off x="8339667" y="6493929"/>
            <a:ext cx="433926" cy="365125"/>
          </a:xfrm>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3061647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1" y="348710"/>
            <a:ext cx="4116930" cy="1503373"/>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75E65E2E-6100-284F-99E8-9AF6C0A13F97}" type="datetime1">
              <a:rPr lang="en-US" smtClean="0"/>
              <a:t>4/9/17</a:t>
            </a:fld>
            <a:endParaRPr lang="en-US" dirty="0"/>
          </a:p>
        </p:txBody>
      </p:sp>
      <p:sp>
        <p:nvSpPr>
          <p:cNvPr id="4" name="Slide Number Placeholder 3"/>
          <p:cNvSpPr>
            <a:spLocks noGrp="1"/>
          </p:cNvSpPr>
          <p:nvPr>
            <p:ph type="sldNum" sz="quarter" idx="11"/>
          </p:nvPr>
        </p:nvSpPr>
        <p:spPr/>
        <p:txBody>
          <a:bodyPr/>
          <a:lstStyle/>
          <a:p>
            <a:fld id="{FEA5C961-56A5-1B47-8B6A-46B7779D36A3}" type="slidenum">
              <a:rPr lang="en-US" smtClean="0"/>
              <a:pPr/>
              <a:t>‹#›</a:t>
            </a:fld>
            <a:endParaRPr lang="en-US" dirty="0"/>
          </a:p>
        </p:txBody>
      </p:sp>
      <p:sp>
        <p:nvSpPr>
          <p:cNvPr id="5" name="Footer Placeholder 4"/>
          <p:cNvSpPr>
            <a:spLocks noGrp="1"/>
          </p:cNvSpPr>
          <p:nvPr>
            <p:ph type="ftr" sz="quarter" idx="12"/>
          </p:nvPr>
        </p:nvSpPr>
        <p:spPr/>
        <p:txBody>
          <a:bodyPr/>
          <a:lstStyle/>
          <a:p>
            <a:endParaRPr lang="en-US" dirty="0"/>
          </a:p>
        </p:txBody>
      </p:sp>
      <p:sp>
        <p:nvSpPr>
          <p:cNvPr id="6" name="Content Placeholder 2"/>
          <p:cNvSpPr>
            <a:spLocks noGrp="1"/>
          </p:cNvSpPr>
          <p:nvPr>
            <p:ph sz="half" idx="1"/>
          </p:nvPr>
        </p:nvSpPr>
        <p:spPr>
          <a:xfrm>
            <a:off x="359820" y="2095500"/>
            <a:ext cx="4116931" cy="41698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sz="half" idx="13"/>
          </p:nvPr>
        </p:nvSpPr>
        <p:spPr>
          <a:xfrm>
            <a:off x="4756137" y="348710"/>
            <a:ext cx="3943364" cy="59166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02680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46D8070-0565-554A-931D-B52DA32DDF44}" type="datetime1">
              <a:rPr lang="en-US" smtClean="0"/>
              <a:t>4/9/17</a:t>
            </a:fld>
            <a:endParaRPr lang="en-US" dirty="0"/>
          </a:p>
        </p:txBody>
      </p:sp>
      <p:sp>
        <p:nvSpPr>
          <p:cNvPr id="4" name="Slide Number Placeholder 3"/>
          <p:cNvSpPr>
            <a:spLocks noGrp="1"/>
          </p:cNvSpPr>
          <p:nvPr>
            <p:ph type="sldNum" sz="quarter" idx="11"/>
          </p:nvPr>
        </p:nvSpPr>
        <p:spPr/>
        <p:txBody>
          <a:bodyPr/>
          <a:lstStyle/>
          <a:p>
            <a:fld id="{FEA5C961-56A5-1B47-8B6A-46B7779D36A3}" type="slidenum">
              <a:rPr lang="en-US" smtClean="0"/>
              <a:pPr/>
              <a:t>‹#›</a:t>
            </a:fld>
            <a:endParaRPr lang="en-US" dirty="0"/>
          </a:p>
        </p:txBody>
      </p:sp>
      <p:sp>
        <p:nvSpPr>
          <p:cNvPr id="5" name="Footer Placeholder 4"/>
          <p:cNvSpPr>
            <a:spLocks noGrp="1"/>
          </p:cNvSpPr>
          <p:nvPr>
            <p:ph type="ftr" sz="quarter" idx="12"/>
          </p:nvPr>
        </p:nvSpPr>
        <p:spPr/>
        <p:txBody>
          <a:bodyPr/>
          <a:lstStyle/>
          <a:p>
            <a:endParaRPr lang="en-US" dirty="0"/>
          </a:p>
        </p:txBody>
      </p:sp>
      <p:sp>
        <p:nvSpPr>
          <p:cNvPr id="6" name="Content Placeholder 2"/>
          <p:cNvSpPr>
            <a:spLocks noGrp="1"/>
          </p:cNvSpPr>
          <p:nvPr>
            <p:ph sz="half" idx="1"/>
          </p:nvPr>
        </p:nvSpPr>
        <p:spPr>
          <a:xfrm>
            <a:off x="359820" y="1566334"/>
            <a:ext cx="6339430" cy="469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utah_square.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16750" y="0"/>
            <a:ext cx="2127250" cy="6874192"/>
          </a:xfrm>
          <a:prstGeom prst="rect">
            <a:avLst/>
          </a:prstGeom>
        </p:spPr>
      </p:pic>
      <p:sp>
        <p:nvSpPr>
          <p:cNvPr id="9" name="Title 1"/>
          <p:cNvSpPr>
            <a:spLocks noGrp="1"/>
          </p:cNvSpPr>
          <p:nvPr>
            <p:ph type="title"/>
          </p:nvPr>
        </p:nvSpPr>
        <p:spPr>
          <a:xfrm>
            <a:off x="359820" y="348710"/>
            <a:ext cx="6339430" cy="98372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08223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2BE875-AED3-6C4F-9DCC-0021720A712C}" type="datetime1">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18143867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219E9-CD14-7041-ADED-5A24D0598346}" type="datetime1">
              <a:rPr lang="en-US" smtClean="0"/>
              <a:t>4/9/17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21145341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3C8B2-6368-804A-B14A-1EA9BEB36100}" type="datetime1">
              <a:rPr lang="en-US" smtClean="0"/>
              <a:t>4/9/17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21594796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0" y="348710"/>
            <a:ext cx="7239013" cy="983721"/>
          </a:xfrm>
        </p:spPr>
        <p:txBody>
          <a:bodyPr/>
          <a:lstStyle/>
          <a:p>
            <a:r>
              <a:rPr lang="en-US" dirty="0" smtClean="0"/>
              <a:t>Click to edit Master title style</a:t>
            </a:r>
            <a:endParaRPr lang="en-US" dirty="0"/>
          </a:p>
        </p:txBody>
      </p:sp>
      <p:pic>
        <p:nvPicPr>
          <p:cNvPr id="6" name="Picture 5" descr="iutah_square.jp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9308" y="348710"/>
            <a:ext cx="984285" cy="984285"/>
          </a:xfrm>
          <a:prstGeom prst="rect">
            <a:avLst/>
          </a:prstGeom>
        </p:spPr>
      </p:pic>
      <p:sp>
        <p:nvSpPr>
          <p:cNvPr id="7" name="Date Placeholder 1"/>
          <p:cNvSpPr>
            <a:spLocks noGrp="1"/>
          </p:cNvSpPr>
          <p:nvPr>
            <p:ph type="dt" sz="half" idx="10"/>
          </p:nvPr>
        </p:nvSpPr>
        <p:spPr>
          <a:xfrm>
            <a:off x="359820" y="6493929"/>
            <a:ext cx="590550" cy="365125"/>
          </a:xfrm>
        </p:spPr>
        <p:txBody>
          <a:bodyPr/>
          <a:lstStyle/>
          <a:p>
            <a:fld id="{66D152AC-E35B-7945-A4A3-13ACF302AE6F}" type="datetime1">
              <a:rPr lang="en-US" smtClean="0"/>
              <a:t>4/9/17</a:t>
            </a:fld>
            <a:endParaRPr lang="en-US"/>
          </a:p>
        </p:txBody>
      </p:sp>
      <p:sp>
        <p:nvSpPr>
          <p:cNvPr id="8" name="Footer Placeholder 2"/>
          <p:cNvSpPr>
            <a:spLocks noGrp="1"/>
          </p:cNvSpPr>
          <p:nvPr>
            <p:ph type="ftr" sz="quarter" idx="11"/>
          </p:nvPr>
        </p:nvSpPr>
        <p:spPr>
          <a:xfrm>
            <a:off x="3124200" y="6493929"/>
            <a:ext cx="2895600" cy="365125"/>
          </a:xfrm>
        </p:spPr>
        <p:txBody>
          <a:bodyPr/>
          <a:lstStyle/>
          <a:p>
            <a:endParaRPr lang="en-US"/>
          </a:p>
        </p:txBody>
      </p:sp>
      <p:sp>
        <p:nvSpPr>
          <p:cNvPr id="9" name="Slide Number Placeholder 3"/>
          <p:cNvSpPr>
            <a:spLocks noGrp="1"/>
          </p:cNvSpPr>
          <p:nvPr>
            <p:ph type="sldNum" sz="quarter" idx="12"/>
          </p:nvPr>
        </p:nvSpPr>
        <p:spPr>
          <a:xfrm>
            <a:off x="8339667" y="6493929"/>
            <a:ext cx="433926" cy="365125"/>
          </a:xfrm>
        </p:spPr>
        <p:txBody>
          <a:bodyPr/>
          <a:lstStyle/>
          <a:p>
            <a:fld id="{FEA5C961-56A5-1B47-8B6A-46B7779D36A3}" type="slidenum">
              <a:rPr lang="en-US" smtClean="0"/>
              <a:t>‹#›</a:t>
            </a:fld>
            <a:endParaRPr lang="en-US"/>
          </a:p>
        </p:txBody>
      </p:sp>
    </p:spTree>
    <p:extLst>
      <p:ext uri="{BB962C8B-B14F-4D97-AF65-F5344CB8AC3E}">
        <p14:creationId xmlns:p14="http://schemas.microsoft.com/office/powerpoint/2010/main" val="24919954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59821" y="348710"/>
            <a:ext cx="4116930" cy="1503373"/>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EB27046-ACA0-5A47-9708-ED6189A20EAA}" type="datetime1">
              <a:rPr lang="en-US" smtClean="0"/>
              <a:t>4/9/17</a:t>
            </a:fld>
            <a:endParaRPr lang="en-US" dirty="0"/>
          </a:p>
        </p:txBody>
      </p:sp>
      <p:sp>
        <p:nvSpPr>
          <p:cNvPr id="4" name="Slide Number Placeholder 3"/>
          <p:cNvSpPr>
            <a:spLocks noGrp="1"/>
          </p:cNvSpPr>
          <p:nvPr>
            <p:ph type="sldNum" sz="quarter" idx="11"/>
          </p:nvPr>
        </p:nvSpPr>
        <p:spPr/>
        <p:txBody>
          <a:bodyPr/>
          <a:lstStyle/>
          <a:p>
            <a:fld id="{FEA5C961-56A5-1B47-8B6A-46B7779D36A3}" type="slidenum">
              <a:rPr lang="en-US" smtClean="0"/>
              <a:pPr/>
              <a:t>‹#›</a:t>
            </a:fld>
            <a:endParaRPr lang="en-US" dirty="0"/>
          </a:p>
        </p:txBody>
      </p:sp>
      <p:sp>
        <p:nvSpPr>
          <p:cNvPr id="5" name="Footer Placeholder 4"/>
          <p:cNvSpPr>
            <a:spLocks noGrp="1"/>
          </p:cNvSpPr>
          <p:nvPr>
            <p:ph type="ftr" sz="quarter" idx="12"/>
          </p:nvPr>
        </p:nvSpPr>
        <p:spPr/>
        <p:txBody>
          <a:bodyPr/>
          <a:lstStyle/>
          <a:p>
            <a:endParaRPr lang="en-US" dirty="0"/>
          </a:p>
        </p:txBody>
      </p:sp>
      <p:sp>
        <p:nvSpPr>
          <p:cNvPr id="6" name="Content Placeholder 2"/>
          <p:cNvSpPr>
            <a:spLocks noGrp="1"/>
          </p:cNvSpPr>
          <p:nvPr>
            <p:ph sz="half" idx="1"/>
          </p:nvPr>
        </p:nvSpPr>
        <p:spPr>
          <a:xfrm>
            <a:off x="359820" y="2095500"/>
            <a:ext cx="4116931" cy="41698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sz="half" idx="13"/>
          </p:nvPr>
        </p:nvSpPr>
        <p:spPr>
          <a:xfrm>
            <a:off x="4756137" y="348710"/>
            <a:ext cx="3943364" cy="591662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38995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1" Type="http://schemas.openxmlformats.org/officeDocument/2006/relationships/image" Target="../media/image3.jpe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theme" Target="../theme/theme3.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820" y="348710"/>
            <a:ext cx="8413773" cy="983721"/>
          </a:xfrm>
          <a:prstGeom prst="rect">
            <a:avLst/>
          </a:prstGeom>
          <a:solidFill>
            <a:schemeClr val="bg1">
              <a:lumMod val="50000"/>
            </a:schemeClr>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148161" y="137050"/>
            <a:ext cx="8837093" cy="6562205"/>
          </a:xfrm>
          <a:prstGeom prst="rect">
            <a:avLst/>
          </a:prstGeom>
          <a:noFill/>
          <a:ln w="381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359820" y="6493929"/>
            <a:ext cx="590550" cy="365125"/>
          </a:xfrm>
          <a:prstGeom prst="rect">
            <a:avLst/>
          </a:prstGeom>
          <a:solidFill>
            <a:schemeClr val="bg1"/>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fld id="{DB8EEE25-81A1-2241-B6C6-315027ACFF34}" type="datetime1">
              <a:rPr lang="en-US" smtClean="0"/>
              <a:t>4/9/17</a:t>
            </a:fld>
            <a:endParaRPr lang="en-US" dirty="0"/>
          </a:p>
        </p:txBody>
      </p:sp>
      <p:sp>
        <p:nvSpPr>
          <p:cNvPr id="6" name="Slide Number Placeholder 5"/>
          <p:cNvSpPr>
            <a:spLocks noGrp="1"/>
          </p:cNvSpPr>
          <p:nvPr>
            <p:ph type="sldNum" sz="quarter" idx="4"/>
          </p:nvPr>
        </p:nvSpPr>
        <p:spPr>
          <a:xfrm>
            <a:off x="8339667" y="6493929"/>
            <a:ext cx="433926" cy="365125"/>
          </a:xfrm>
          <a:prstGeom prst="rect">
            <a:avLst/>
          </a:prstGeom>
          <a:solidFill>
            <a:srgbClr val="FFFFFF"/>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fld id="{FEA5C961-56A5-1B47-8B6A-46B7779D36A3}" type="slidenum">
              <a:rPr lang="en-US" smtClean="0"/>
              <a:pPr/>
              <a:t>‹#›</a:t>
            </a:fld>
            <a:endParaRPr lang="en-US" dirty="0"/>
          </a:p>
        </p:txBody>
      </p:sp>
      <p:sp>
        <p:nvSpPr>
          <p:cNvPr id="5" name="Footer Placeholder 4"/>
          <p:cNvSpPr>
            <a:spLocks noGrp="1"/>
          </p:cNvSpPr>
          <p:nvPr>
            <p:ph type="ftr" sz="quarter" idx="3"/>
          </p:nvPr>
        </p:nvSpPr>
        <p:spPr>
          <a:xfrm>
            <a:off x="3124200" y="6493929"/>
            <a:ext cx="2895600" cy="365125"/>
          </a:xfrm>
          <a:prstGeom prst="rect">
            <a:avLst/>
          </a:prstGeom>
          <a:solidFill>
            <a:srgbClr val="FFFFFF"/>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endParaRPr lang="en-US" dirty="0"/>
          </a:p>
        </p:txBody>
      </p:sp>
    </p:spTree>
    <p:extLst>
      <p:ext uri="{BB962C8B-B14F-4D97-AF65-F5344CB8AC3E}">
        <p14:creationId xmlns:p14="http://schemas.microsoft.com/office/powerpoint/2010/main" val="1264771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9" r:id="rId3"/>
    <p:sldLayoutId id="2147483651" r:id="rId4"/>
    <p:sldLayoutId id="2147483652" r:id="rId5"/>
    <p:sldLayoutId id="2147483654" r:id="rId6"/>
    <p:sldLayoutId id="2147483655" r:id="rId7"/>
    <p:sldLayoutId id="2147483656" r:id="rId8"/>
    <p:sldLayoutId id="2147483657" r:id="rId9"/>
    <p:sldLayoutId id="2147483658" r:id="rId10"/>
  </p:sldLayoutIdLst>
  <p:transition>
    <p:fade/>
  </p:transition>
  <p:hf sldNum="0" hdr="0" ftr="0" dt="0"/>
  <p:txStyles>
    <p:title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p:titleStyle>
    <p:body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mn-lt"/>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mn-lt"/>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mn-lt"/>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mn-lt"/>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mn-lt"/>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820" y="348710"/>
            <a:ext cx="8413773" cy="983721"/>
          </a:xfrm>
          <a:prstGeom prst="rect">
            <a:avLst/>
          </a:prstGeom>
          <a:solidFill>
            <a:schemeClr val="bg1">
              <a:lumMod val="50000"/>
            </a:schemeClr>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148161" y="137050"/>
            <a:ext cx="8837093" cy="6562205"/>
          </a:xfrm>
          <a:prstGeom prst="rect">
            <a:avLst/>
          </a:prstGeom>
          <a:noFill/>
          <a:ln w="381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359820" y="6493929"/>
            <a:ext cx="590550" cy="365125"/>
          </a:xfrm>
          <a:prstGeom prst="rect">
            <a:avLst/>
          </a:prstGeom>
          <a:solidFill>
            <a:schemeClr val="bg1"/>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fld id="{44A07127-A2CB-CF42-9CED-B323061DAA79}" type="datetime1">
              <a:rPr lang="en-US" smtClean="0"/>
              <a:t>4/9/17</a:t>
            </a:fld>
            <a:endParaRPr lang="en-US" dirty="0"/>
          </a:p>
        </p:txBody>
      </p:sp>
      <p:sp>
        <p:nvSpPr>
          <p:cNvPr id="6" name="Slide Number Placeholder 5"/>
          <p:cNvSpPr>
            <a:spLocks noGrp="1"/>
          </p:cNvSpPr>
          <p:nvPr>
            <p:ph type="sldNum" sz="quarter" idx="4"/>
          </p:nvPr>
        </p:nvSpPr>
        <p:spPr>
          <a:xfrm>
            <a:off x="8339667" y="6493929"/>
            <a:ext cx="433926" cy="365125"/>
          </a:xfrm>
          <a:prstGeom prst="rect">
            <a:avLst/>
          </a:prstGeom>
          <a:solidFill>
            <a:srgbClr val="FFFFFF"/>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fld id="{FEA5C961-56A5-1B47-8B6A-46B7779D36A3}" type="slidenum">
              <a:rPr lang="en-US" smtClean="0"/>
              <a:pPr/>
              <a:t>‹#›</a:t>
            </a:fld>
            <a:endParaRPr lang="en-US" dirty="0"/>
          </a:p>
        </p:txBody>
      </p:sp>
      <p:pic>
        <p:nvPicPr>
          <p:cNvPr id="9" name="Picture 8" descr="iutah_horz.jpg"/>
          <p:cNvPicPr>
            <a:picLocks noChangeAspect="1"/>
          </p:cNvPicPr>
          <p:nvPr userDrawn="1"/>
        </p:nvPicPr>
        <p:blipFill>
          <a:blip r:embed="rId11" cstate="hqprint">
            <a:extLst>
              <a:ext uri="{28A0092B-C50C-407E-A947-70E740481C1C}">
                <a14:useLocalDpi xmlns:a14="http://schemas.microsoft.com/office/drawing/2010/main"/>
              </a:ext>
            </a:extLst>
          </a:blip>
          <a:stretch>
            <a:fillRect/>
          </a:stretch>
        </p:blipFill>
        <p:spPr>
          <a:xfrm>
            <a:off x="3799416" y="6252963"/>
            <a:ext cx="1534583" cy="657952"/>
          </a:xfrm>
          <a:prstGeom prst="rect">
            <a:avLst/>
          </a:prstGeom>
        </p:spPr>
      </p:pic>
    </p:spTree>
    <p:extLst>
      <p:ext uri="{BB962C8B-B14F-4D97-AF65-F5344CB8AC3E}">
        <p14:creationId xmlns:p14="http://schemas.microsoft.com/office/powerpoint/2010/main" val="9668822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transition>
    <p:fade/>
  </p:transition>
  <p:hf sldNum="0" hdr="0" ftr="0" dt="0"/>
  <p:txStyles>
    <p:title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p:titleStyle>
    <p:body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Helvetica Condensed Medium"/>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Helvetica Condensed Medium"/>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Helvetica Condensed Medium"/>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Helvetica Condensed Medium"/>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Helvetica Condensed Medium"/>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820" y="348710"/>
            <a:ext cx="8413773" cy="1842040"/>
          </a:xfrm>
          <a:prstGeom prst="rect">
            <a:avLst/>
          </a:prstGeom>
          <a:solidFill>
            <a:srgbClr val="FFFFFF"/>
          </a:solidFill>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3048000"/>
            <a:ext cx="8229600" cy="30781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148161" y="137050"/>
            <a:ext cx="8837093" cy="6562205"/>
          </a:xfrm>
          <a:prstGeom prst="rect">
            <a:avLst/>
          </a:prstGeom>
          <a:noFill/>
          <a:ln w="381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359820" y="6493929"/>
            <a:ext cx="590550" cy="365125"/>
          </a:xfrm>
          <a:prstGeom prst="rect">
            <a:avLst/>
          </a:prstGeom>
          <a:solidFill>
            <a:schemeClr val="bg1"/>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fld id="{77B93D82-F38B-0347-A873-C8F5966EEFB5}" type="datetime1">
              <a:rPr lang="en-US" smtClean="0"/>
              <a:t>4/9/17</a:t>
            </a:fld>
            <a:endParaRPr lang="en-US" dirty="0"/>
          </a:p>
        </p:txBody>
      </p:sp>
      <p:sp>
        <p:nvSpPr>
          <p:cNvPr id="6" name="Slide Number Placeholder 5"/>
          <p:cNvSpPr>
            <a:spLocks noGrp="1"/>
          </p:cNvSpPr>
          <p:nvPr>
            <p:ph type="sldNum" sz="quarter" idx="4"/>
          </p:nvPr>
        </p:nvSpPr>
        <p:spPr>
          <a:xfrm>
            <a:off x="8339667" y="6493929"/>
            <a:ext cx="433926" cy="365125"/>
          </a:xfrm>
          <a:prstGeom prst="rect">
            <a:avLst/>
          </a:prstGeom>
          <a:solidFill>
            <a:srgbClr val="FFFFFF"/>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fld id="{FEA5C961-56A5-1B47-8B6A-46B7779D36A3}" type="slidenum">
              <a:rPr lang="en-US" smtClean="0"/>
              <a:pPr/>
              <a:t>‹#›</a:t>
            </a:fld>
            <a:endParaRPr lang="en-US" dirty="0"/>
          </a:p>
        </p:txBody>
      </p:sp>
      <p:sp>
        <p:nvSpPr>
          <p:cNvPr id="5" name="Footer Placeholder 4"/>
          <p:cNvSpPr>
            <a:spLocks noGrp="1"/>
          </p:cNvSpPr>
          <p:nvPr>
            <p:ph type="ftr" sz="quarter" idx="3"/>
          </p:nvPr>
        </p:nvSpPr>
        <p:spPr>
          <a:xfrm>
            <a:off x="3124200" y="6493929"/>
            <a:ext cx="2895600" cy="365125"/>
          </a:xfrm>
          <a:prstGeom prst="rect">
            <a:avLst/>
          </a:prstGeom>
          <a:solidFill>
            <a:srgbClr val="FFFFFF"/>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endParaRPr lang="en-US" dirty="0"/>
          </a:p>
        </p:txBody>
      </p:sp>
    </p:spTree>
    <p:extLst>
      <p:ext uri="{BB962C8B-B14F-4D97-AF65-F5344CB8AC3E}">
        <p14:creationId xmlns:p14="http://schemas.microsoft.com/office/powerpoint/2010/main" val="226976022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91" r:id="rId4"/>
    <p:sldLayoutId id="2147483692" r:id="rId5"/>
    <p:sldLayoutId id="2147483693" r:id="rId6"/>
    <p:sldLayoutId id="2147483694" r:id="rId7"/>
    <p:sldLayoutId id="2147483695" r:id="rId8"/>
    <p:sldLayoutId id="2147483684" r:id="rId9"/>
    <p:sldLayoutId id="2147483685" r:id="rId10"/>
    <p:sldLayoutId id="2147483686" r:id="rId11"/>
    <p:sldLayoutId id="2147483687" r:id="rId12"/>
    <p:sldLayoutId id="2147483688" r:id="rId13"/>
    <p:sldLayoutId id="2147483689" r:id="rId14"/>
    <p:sldLayoutId id="2147483690" r:id="rId15"/>
  </p:sldLayoutIdLst>
  <p:transition>
    <p:fade/>
  </p:transition>
  <p:hf sldNum="0" hdr="0" ftr="0" dt="0"/>
  <p:txStyles>
    <p:titleStyle>
      <a:lvl1pPr algn="l" defTabSz="457200" rtl="0" eaLnBrk="1" latinLnBrk="0" hangingPunct="1">
        <a:spcBef>
          <a:spcPct val="0"/>
        </a:spcBef>
        <a:buNone/>
        <a:defRPr sz="5400" kern="1200">
          <a:solidFill>
            <a:srgbClr val="8C8C8C"/>
          </a:solidFill>
          <a:latin typeface="ChaletComprime-CologneSixty"/>
          <a:ea typeface="+mj-ea"/>
          <a:cs typeface="ChaletComprime-CologneSixty"/>
        </a:defRPr>
      </a:lvl1pPr>
    </p:titleStyle>
    <p:body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Helvetica Condensed Medium"/>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Helvetica Condensed Medium"/>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Helvetica Condensed Medium"/>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Helvetica Condensed Medium"/>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Helvetica Condensed Medium"/>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820" y="348710"/>
            <a:ext cx="8413773" cy="815457"/>
          </a:xfrm>
          <a:prstGeom prst="rect">
            <a:avLst/>
          </a:prstGeom>
          <a:solidFill>
            <a:srgbClr val="FFFFFF"/>
          </a:solidFill>
        </p:spPr>
        <p:txBody>
          <a:bodyPr vert="horz" lIns="91440" tIns="45720" rIns="91440" bIns="4572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449918"/>
            <a:ext cx="8229600" cy="4676246"/>
          </a:xfrm>
          <a:prstGeom prst="rect">
            <a:avLst/>
          </a:prstGeom>
          <a:ln w="38100" cmpd="sng">
            <a:solidFill>
              <a:srgbClr val="BFBFBF"/>
            </a:solidFill>
          </a:ln>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359820" y="6493929"/>
            <a:ext cx="590550" cy="365125"/>
          </a:xfrm>
          <a:prstGeom prst="rect">
            <a:avLst/>
          </a:prstGeom>
          <a:solidFill>
            <a:schemeClr val="bg1"/>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fld id="{B5BF42EB-ADFC-DB48-A1EE-59B77076059F}" type="datetime1">
              <a:rPr lang="en-US" smtClean="0"/>
              <a:t>4/9/17</a:t>
            </a:fld>
            <a:endParaRPr lang="en-US" dirty="0"/>
          </a:p>
        </p:txBody>
      </p:sp>
      <p:sp>
        <p:nvSpPr>
          <p:cNvPr id="6" name="Slide Number Placeholder 5"/>
          <p:cNvSpPr>
            <a:spLocks noGrp="1"/>
          </p:cNvSpPr>
          <p:nvPr>
            <p:ph type="sldNum" sz="quarter" idx="4"/>
          </p:nvPr>
        </p:nvSpPr>
        <p:spPr>
          <a:xfrm>
            <a:off x="8339667" y="6493929"/>
            <a:ext cx="433926" cy="365125"/>
          </a:xfrm>
          <a:prstGeom prst="rect">
            <a:avLst/>
          </a:prstGeom>
          <a:solidFill>
            <a:srgbClr val="FFFFFF"/>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fld id="{FEA5C961-56A5-1B47-8B6A-46B7779D36A3}" type="slidenum">
              <a:rPr lang="en-US" smtClean="0"/>
              <a:pPr/>
              <a:t>‹#›</a:t>
            </a:fld>
            <a:endParaRPr lang="en-US" dirty="0"/>
          </a:p>
        </p:txBody>
      </p:sp>
      <p:sp>
        <p:nvSpPr>
          <p:cNvPr id="5" name="Footer Placeholder 4"/>
          <p:cNvSpPr>
            <a:spLocks noGrp="1"/>
          </p:cNvSpPr>
          <p:nvPr>
            <p:ph type="ftr" sz="quarter" idx="3"/>
          </p:nvPr>
        </p:nvSpPr>
        <p:spPr>
          <a:xfrm>
            <a:off x="3124200" y="6493929"/>
            <a:ext cx="2895600" cy="365125"/>
          </a:xfrm>
          <a:prstGeom prst="rect">
            <a:avLst/>
          </a:prstGeom>
          <a:solidFill>
            <a:srgbClr val="FFFFFF"/>
          </a:solidFill>
        </p:spPr>
        <p:txBody>
          <a:bodyPr vert="horz" lIns="91440" tIns="45720" rIns="91440" bIns="45720" rtlCol="0" anchor="ctr"/>
          <a:lstStyle>
            <a:lvl1pPr algn="ctr">
              <a:defRPr sz="1600">
                <a:solidFill>
                  <a:schemeClr val="tx1">
                    <a:tint val="75000"/>
                  </a:schemeClr>
                </a:solidFill>
                <a:latin typeface="ChaletComprime-CologneSixty"/>
                <a:cs typeface="ChaletComprime-CologneSixty"/>
              </a:defRPr>
            </a:lvl1pPr>
          </a:lstStyle>
          <a:p>
            <a:endParaRPr lang="en-US" dirty="0"/>
          </a:p>
        </p:txBody>
      </p:sp>
    </p:spTree>
    <p:extLst>
      <p:ext uri="{BB962C8B-B14F-4D97-AF65-F5344CB8AC3E}">
        <p14:creationId xmlns:p14="http://schemas.microsoft.com/office/powerpoint/2010/main" val="39902643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ransition>
    <p:fade/>
  </p:transition>
  <p:hf sldNum="0" hdr="0" ftr="0" dt="0"/>
  <p:txStyles>
    <p:titleStyle>
      <a:lvl1pPr algn="l" defTabSz="457200" rtl="0" eaLnBrk="1" latinLnBrk="0" hangingPunct="1">
        <a:spcBef>
          <a:spcPct val="0"/>
        </a:spcBef>
        <a:buNone/>
        <a:defRPr sz="5400" kern="1200">
          <a:solidFill>
            <a:srgbClr val="8C8C8C"/>
          </a:solidFill>
          <a:latin typeface="ChaletComprime-CologneSixty"/>
          <a:ea typeface="+mj-ea"/>
          <a:cs typeface="ChaletComprime-CologneSixty"/>
        </a:defRPr>
      </a:lvl1pPr>
    </p:titleStyle>
    <p:bodyStyle>
      <a:lvl1pPr marL="342900" indent="-342900" algn="l" defTabSz="457200" rtl="0" eaLnBrk="1" latinLnBrk="0" hangingPunct="1">
        <a:spcBef>
          <a:spcPct val="20000"/>
        </a:spcBef>
        <a:buClr>
          <a:schemeClr val="accent2"/>
        </a:buClr>
        <a:buFont typeface="Arial"/>
        <a:buChar char="•"/>
        <a:defRPr sz="3200" b="0" i="0" kern="1200">
          <a:solidFill>
            <a:schemeClr val="tx2">
              <a:lumMod val="75000"/>
              <a:lumOff val="25000"/>
            </a:schemeClr>
          </a:solidFill>
          <a:latin typeface="Helvetica Condensed Medium"/>
          <a:ea typeface="+mn-ea"/>
          <a:cs typeface="Helvetica Condensed Medium"/>
        </a:defRPr>
      </a:lvl1pPr>
      <a:lvl2pPr marL="742950" indent="-285750" algn="l" defTabSz="457200" rtl="0" eaLnBrk="1" latinLnBrk="0" hangingPunct="1">
        <a:spcBef>
          <a:spcPct val="20000"/>
        </a:spcBef>
        <a:buClr>
          <a:schemeClr val="accent1"/>
        </a:buClr>
        <a:buFont typeface="Wingdings" charset="2"/>
        <a:buChar char="§"/>
        <a:defRPr sz="2800" b="0" i="0" kern="1200">
          <a:solidFill>
            <a:schemeClr val="tx2">
              <a:lumMod val="75000"/>
              <a:lumOff val="25000"/>
            </a:schemeClr>
          </a:solidFill>
          <a:latin typeface="Helvetica Condensed Medium"/>
          <a:ea typeface="+mn-ea"/>
          <a:cs typeface="Helvetica Condensed Medium"/>
        </a:defRPr>
      </a:lvl2pPr>
      <a:lvl3pPr marL="1143000" indent="-228600" algn="l" defTabSz="457200" rtl="0" eaLnBrk="1" latinLnBrk="0" hangingPunct="1">
        <a:spcBef>
          <a:spcPct val="20000"/>
        </a:spcBef>
        <a:buClr>
          <a:schemeClr val="accent3"/>
        </a:buClr>
        <a:buFont typeface="Arial"/>
        <a:buChar char="•"/>
        <a:defRPr sz="2400" b="0" i="0" kern="1200">
          <a:solidFill>
            <a:schemeClr val="tx2">
              <a:lumMod val="75000"/>
              <a:lumOff val="25000"/>
            </a:schemeClr>
          </a:solidFill>
          <a:latin typeface="Helvetica Condensed Medium"/>
          <a:ea typeface="+mn-ea"/>
          <a:cs typeface="Helvetica Condensed Medium"/>
        </a:defRPr>
      </a:lvl3pPr>
      <a:lvl4pPr marL="1600200" indent="-228600" algn="l" defTabSz="457200" rtl="0" eaLnBrk="1" latinLnBrk="0" hangingPunct="1">
        <a:spcBef>
          <a:spcPct val="20000"/>
        </a:spcBef>
        <a:buClr>
          <a:schemeClr val="accent5"/>
        </a:buClr>
        <a:buFont typeface="Wingdings" charset="2"/>
        <a:buChar char="§"/>
        <a:defRPr sz="2000" b="0" i="0" kern="1200">
          <a:solidFill>
            <a:schemeClr val="tx2">
              <a:lumMod val="75000"/>
              <a:lumOff val="25000"/>
            </a:schemeClr>
          </a:solidFill>
          <a:latin typeface="Helvetica Condensed Medium"/>
          <a:ea typeface="+mn-ea"/>
          <a:cs typeface="Helvetica Condensed Medium"/>
        </a:defRPr>
      </a:lvl4pPr>
      <a:lvl5pPr marL="2057400" indent="-228600" algn="l" defTabSz="457200" rtl="0" eaLnBrk="1" latinLnBrk="0" hangingPunct="1">
        <a:spcBef>
          <a:spcPct val="20000"/>
        </a:spcBef>
        <a:buClr>
          <a:schemeClr val="accent6"/>
        </a:buClr>
        <a:buFont typeface="Arial"/>
        <a:buChar char="•"/>
        <a:defRPr sz="2000" b="0" i="0" kern="1200">
          <a:solidFill>
            <a:schemeClr val="tx2">
              <a:lumMod val="75000"/>
              <a:lumOff val="25000"/>
            </a:schemeClr>
          </a:solidFill>
          <a:latin typeface="Helvetica Condensed Medium"/>
          <a:ea typeface="+mn-ea"/>
          <a:cs typeface="Helvetica Condensed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tiff"/><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eg"/><Relationship Id="rId1" Type="http://schemas.openxmlformats.org/officeDocument/2006/relationships/slideLayout" Target="../slideLayouts/slideLayout8.xml"/><Relationship Id="rId2"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eg"/><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tiff"/><Relationship Id="rId5"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jpeg"/><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tiff"/><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1" Type="http://schemas.openxmlformats.org/officeDocument/2006/relationships/image" Target="../media/image65.jpeg"/><Relationship Id="rId12" Type="http://schemas.openxmlformats.org/officeDocument/2006/relationships/image" Target="../media/image76.jpeg"/><Relationship Id="rId13" Type="http://schemas.openxmlformats.org/officeDocument/2006/relationships/image" Target="../media/image77.jpeg"/><Relationship Id="rId14" Type="http://schemas.openxmlformats.org/officeDocument/2006/relationships/image" Target="../media/image78.png"/><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jpe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jpeg"/><Relationship Id="rId9" Type="http://schemas.openxmlformats.org/officeDocument/2006/relationships/image" Target="../media/image75.jpeg"/><Relationship Id="rId10" Type="http://schemas.openxmlformats.org/officeDocument/2006/relationships/image" Target="../media/image58.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87.jpg"/><Relationship Id="rId12" Type="http://schemas.openxmlformats.org/officeDocument/2006/relationships/image" Target="../media/image88.jpeg"/><Relationship Id="rId13" Type="http://schemas.openxmlformats.org/officeDocument/2006/relationships/image" Target="../media/image89.jpeg"/><Relationship Id="rId14" Type="http://schemas.openxmlformats.org/officeDocument/2006/relationships/image" Target="../media/image90.JPG"/><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image" Target="../media/image81.png"/><Relationship Id="rId6" Type="http://schemas.openxmlformats.org/officeDocument/2006/relationships/image" Target="../media/image82.jpeg"/><Relationship Id="rId7" Type="http://schemas.openxmlformats.org/officeDocument/2006/relationships/image" Target="../media/image83.jpeg"/><Relationship Id="rId8" Type="http://schemas.openxmlformats.org/officeDocument/2006/relationships/image" Target="../media/image84.jpeg"/><Relationship Id="rId9" Type="http://schemas.openxmlformats.org/officeDocument/2006/relationships/image" Target="../media/image85.png"/><Relationship Id="rId10" Type="http://schemas.openxmlformats.org/officeDocument/2006/relationships/image" Target="../media/image86.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1" Type="http://schemas.openxmlformats.org/officeDocument/2006/relationships/image" Target="../media/image32.jpeg"/><Relationship Id="rId12" Type="http://schemas.openxmlformats.org/officeDocument/2006/relationships/image" Target="../media/image33.jpeg"/><Relationship Id="rId13" Type="http://schemas.openxmlformats.org/officeDocument/2006/relationships/image" Target="../media/image34.tiff"/><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jpeg"/><Relationship Id="rId7" Type="http://schemas.openxmlformats.org/officeDocument/2006/relationships/image" Target="../media/image28.jpeg"/><Relationship Id="rId8" Type="http://schemas.openxmlformats.org/officeDocument/2006/relationships/image" Target="../media/image29.jpeg"/><Relationship Id="rId9" Type="http://schemas.openxmlformats.org/officeDocument/2006/relationships/image" Target="../media/image30.jpeg"/><Relationship Id="rId10"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utah_eu_horz.png"/>
          <p:cNvPicPr>
            <a:picLocks noChangeAspect="1"/>
          </p:cNvPicPr>
          <p:nvPr/>
        </p:nvPicPr>
        <p:blipFill>
          <a:blip r:embed="rId3" cstate="print"/>
          <a:stretch>
            <a:fillRect/>
          </a:stretch>
        </p:blipFill>
        <p:spPr>
          <a:xfrm>
            <a:off x="1556424" y="737898"/>
            <a:ext cx="6012864" cy="2578016"/>
          </a:xfrm>
          <a:prstGeom prst="rect">
            <a:avLst/>
          </a:prstGeom>
        </p:spPr>
      </p:pic>
      <p:sp>
        <p:nvSpPr>
          <p:cNvPr id="5" name="TextBox 4"/>
          <p:cNvSpPr txBox="1"/>
          <p:nvPr/>
        </p:nvSpPr>
        <p:spPr>
          <a:xfrm>
            <a:off x="1642362" y="3258157"/>
            <a:ext cx="6012864" cy="646331"/>
          </a:xfrm>
          <a:prstGeom prst="rect">
            <a:avLst/>
          </a:prstGeom>
          <a:noFill/>
        </p:spPr>
        <p:txBody>
          <a:bodyPr wrap="square" rtlCol="0">
            <a:spAutoFit/>
          </a:bodyPr>
          <a:lstStyle/>
          <a:p>
            <a:pPr algn="just"/>
            <a:r>
              <a:rPr lang="en-US" sz="3600" i="1" dirty="0" smtClean="0">
                <a:solidFill>
                  <a:srgbClr val="A89E9A"/>
                </a:solidFill>
                <a:latin typeface="Arial Narrow"/>
                <a:cs typeface="Arial Narrow"/>
              </a:rPr>
              <a:t>Science  for  Utah’s  Water  Future</a:t>
            </a:r>
            <a:endParaRPr lang="en-US" sz="3600" i="1" dirty="0">
              <a:solidFill>
                <a:srgbClr val="A89E9A"/>
              </a:solidFill>
              <a:latin typeface="Arial Narrow"/>
              <a:cs typeface="Arial Narrow"/>
            </a:endParaRPr>
          </a:p>
        </p:txBody>
      </p:sp>
      <p:pic>
        <p:nvPicPr>
          <p:cNvPr id="6" name="Picture 5" descr="gamutwithnobackground.png"/>
          <p:cNvPicPr>
            <a:picLocks noChangeAspect="1"/>
          </p:cNvPicPr>
          <p:nvPr/>
        </p:nvPicPr>
        <p:blipFill>
          <a:blip r:embed="rId4" cstate="hq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93455" y="3613793"/>
            <a:ext cx="4634519" cy="3079615"/>
          </a:xfrm>
          <a:prstGeom prst="rect">
            <a:avLst/>
          </a:prstGeom>
        </p:spPr>
      </p:pic>
      <p:sp>
        <p:nvSpPr>
          <p:cNvPr id="7" name="Title 10"/>
          <p:cNvSpPr txBox="1">
            <a:spLocks/>
          </p:cNvSpPr>
          <p:nvPr/>
        </p:nvSpPr>
        <p:spPr>
          <a:xfrm>
            <a:off x="5404105" y="4471416"/>
            <a:ext cx="3823890" cy="2306374"/>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3500" b="1" dirty="0" smtClean="0">
                <a:solidFill>
                  <a:schemeClr val="bg1">
                    <a:lumMod val="50000"/>
                  </a:schemeClr>
                </a:solidFill>
              </a:rPr>
              <a:t>Amber Spackman Jones</a:t>
            </a:r>
            <a:r>
              <a:rPr lang="en-US" sz="400" b="1" dirty="0" smtClean="0">
                <a:solidFill>
                  <a:schemeClr val="bg1">
                    <a:lumMod val="50000"/>
                  </a:schemeClr>
                </a:solidFill>
              </a:rPr>
              <a:t> </a:t>
            </a:r>
            <a:r>
              <a:rPr lang="en-US" sz="2600" b="1" dirty="0" smtClean="0">
                <a:solidFill>
                  <a:schemeClr val="bg1">
                    <a:lumMod val="50000"/>
                  </a:schemeClr>
                </a:solidFill>
              </a:rPr>
              <a:t/>
            </a:r>
            <a:br>
              <a:rPr lang="en-US" sz="2600" b="1" dirty="0" smtClean="0">
                <a:solidFill>
                  <a:schemeClr val="bg1">
                    <a:lumMod val="50000"/>
                  </a:schemeClr>
                </a:solidFill>
              </a:rPr>
            </a:br>
            <a:r>
              <a:rPr lang="en-US" sz="2600" b="1" dirty="0" smtClean="0">
                <a:solidFill>
                  <a:schemeClr val="bg1">
                    <a:lumMod val="50000"/>
                  </a:schemeClr>
                </a:solidFill>
              </a:rPr>
              <a:t>	</a:t>
            </a:r>
            <a:r>
              <a:rPr lang="en-US" sz="2600" dirty="0" smtClean="0">
                <a:solidFill>
                  <a:schemeClr val="bg1">
                    <a:lumMod val="50000"/>
                  </a:schemeClr>
                </a:solidFill>
              </a:rPr>
              <a:t>iUTAH Data Manager</a:t>
            </a:r>
          </a:p>
          <a:p>
            <a:r>
              <a:rPr lang="en-US" sz="2600" dirty="0" smtClean="0">
                <a:solidFill>
                  <a:schemeClr val="bg1">
                    <a:lumMod val="50000"/>
                  </a:schemeClr>
                </a:solidFill>
              </a:rPr>
              <a:t>	Utah Water Research Laboratory</a:t>
            </a:r>
            <a:br>
              <a:rPr lang="en-US" sz="2600" dirty="0" smtClean="0">
                <a:solidFill>
                  <a:schemeClr val="bg1">
                    <a:lumMod val="50000"/>
                  </a:schemeClr>
                </a:solidFill>
              </a:rPr>
            </a:br>
            <a:r>
              <a:rPr lang="en-US" sz="2600" dirty="0" smtClean="0">
                <a:solidFill>
                  <a:schemeClr val="bg1">
                    <a:lumMod val="50000"/>
                  </a:schemeClr>
                </a:solidFill>
              </a:rPr>
              <a:t>	Utah State University</a:t>
            </a:r>
            <a:endParaRPr lang="en-US" sz="3800" b="1" dirty="0">
              <a:solidFill>
                <a:schemeClr val="bg1">
                  <a:lumMod val="50000"/>
                </a:schemeClr>
              </a:solidFill>
            </a:endParaRPr>
          </a:p>
        </p:txBody>
      </p:sp>
    </p:spTree>
    <p:extLst>
      <p:ext uri="{BB962C8B-B14F-4D97-AF65-F5344CB8AC3E}">
        <p14:creationId xmlns:p14="http://schemas.microsoft.com/office/powerpoint/2010/main" val="62907014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Discharge Data</a:t>
            </a:r>
            <a:endParaRPr lang="en-US" sz="4800" dirty="0">
              <a:latin typeface="+mj-lt"/>
            </a:endParaRPr>
          </a:p>
        </p:txBody>
      </p:sp>
      <p:sp>
        <p:nvSpPr>
          <p:cNvPr id="12" name="Content Placeholder 2"/>
          <p:cNvSpPr txBox="1">
            <a:spLocks/>
          </p:cNvSpPr>
          <p:nvPr/>
        </p:nvSpPr>
        <p:spPr>
          <a:xfrm>
            <a:off x="155873" y="1476760"/>
            <a:ext cx="5842818" cy="2228352"/>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Arial Narrow"/>
                <a:cs typeface="Arial Narrow"/>
              </a:rPr>
              <a:t>Variety of methods implemented to manually measure discharge</a:t>
            </a:r>
          </a:p>
          <a:p>
            <a:r>
              <a:rPr lang="en-US" dirty="0" smtClean="0">
                <a:latin typeface="Arial Narrow"/>
                <a:cs typeface="Arial Narrow"/>
              </a:rPr>
              <a:t>Stage-discharge relationships shared to </a:t>
            </a:r>
            <a:r>
              <a:rPr lang="en-US" dirty="0" err="1" smtClean="0">
                <a:latin typeface="Arial Narrow"/>
                <a:cs typeface="Arial Narrow"/>
              </a:rPr>
              <a:t>HydroShare</a:t>
            </a:r>
            <a:endParaRPr lang="en-US" dirty="0" smtClean="0">
              <a:latin typeface="Arial Narrow"/>
              <a:cs typeface="Arial Narrow"/>
            </a:endParaRPr>
          </a:p>
          <a:p>
            <a:r>
              <a:rPr lang="en-US" dirty="0" smtClean="0">
                <a:latin typeface="Arial Narrow"/>
                <a:cs typeface="Arial Narrow"/>
              </a:rPr>
              <a:t>Time series of discharge accessible with other GAMUT data</a:t>
            </a:r>
            <a:endParaRPr lang="en-US" dirty="0">
              <a:latin typeface="Arial Narrow"/>
              <a:cs typeface="Arial Narrow"/>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69158" y="3703718"/>
            <a:ext cx="3526939" cy="1378642"/>
          </a:xfrm>
          <a:prstGeom prst="rect">
            <a:avLst/>
          </a:prstGeom>
        </p:spPr>
      </p:pic>
      <p:pic>
        <p:nvPicPr>
          <p:cNvPr id="13" name="Picture 12" descr="Untitled.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22912" y="1490310"/>
            <a:ext cx="2912625" cy="5032789"/>
          </a:xfrm>
          <a:prstGeom prst="rect">
            <a:avLst/>
          </a:prstGeom>
          <a:ln w="3175" cmpd="sng">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269157" y="5126838"/>
            <a:ext cx="3526939" cy="1505989"/>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8361" y="5140103"/>
            <a:ext cx="2017132" cy="1512848"/>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09538" y="3705112"/>
            <a:ext cx="2005955" cy="1377248"/>
          </a:xfrm>
          <a:prstGeom prst="rect">
            <a:avLst/>
          </a:prstGeom>
        </p:spPr>
      </p:pic>
    </p:spTree>
    <p:extLst>
      <p:ext uri="{BB962C8B-B14F-4D97-AF65-F5344CB8AC3E}">
        <p14:creationId xmlns:p14="http://schemas.microsoft.com/office/powerpoint/2010/main" val="54927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Grab Sample Results</a:t>
            </a:r>
            <a:endParaRPr lang="en-US" sz="4800" dirty="0">
              <a:latin typeface="+mj-lt"/>
            </a:endParaRPr>
          </a:p>
        </p:txBody>
      </p:sp>
      <p:sp>
        <p:nvSpPr>
          <p:cNvPr id="12" name="Content Placeholder 2"/>
          <p:cNvSpPr txBox="1">
            <a:spLocks/>
          </p:cNvSpPr>
          <p:nvPr/>
        </p:nvSpPr>
        <p:spPr>
          <a:xfrm>
            <a:off x="128742" y="1464315"/>
            <a:ext cx="4868123" cy="2110990"/>
          </a:xfrm>
          <a:prstGeom prst="rect">
            <a:avLst/>
          </a:prstGeom>
        </p:spPr>
        <p:txBody>
          <a:bodyPr>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6688" indent="-166688"/>
            <a:r>
              <a:rPr lang="en-US" dirty="0" smtClean="0">
                <a:latin typeface="Arial Narrow"/>
                <a:cs typeface="Arial Narrow"/>
              </a:rPr>
              <a:t>Two efforts with different variable sets:</a:t>
            </a:r>
          </a:p>
          <a:p>
            <a:pPr marL="571500" lvl="1" indent="-227013"/>
            <a:r>
              <a:rPr lang="en-US" dirty="0" smtClean="0">
                <a:latin typeface="Arial Narrow"/>
                <a:cs typeface="Arial Narrow"/>
              </a:rPr>
              <a:t>Monthly sampling: 2013-2014</a:t>
            </a:r>
          </a:p>
          <a:p>
            <a:pPr marL="571500" lvl="1" indent="-227013"/>
            <a:r>
              <a:rPr lang="en-US" dirty="0" smtClean="0">
                <a:latin typeface="Arial Narrow"/>
                <a:cs typeface="Arial Narrow"/>
              </a:rPr>
              <a:t>Biweekly sampling: 2014-2016</a:t>
            </a:r>
          </a:p>
          <a:p>
            <a:pPr marL="166688" indent="-166688"/>
            <a:r>
              <a:rPr lang="en-US" dirty="0" smtClean="0">
                <a:latin typeface="Arial Narrow"/>
                <a:cs typeface="Arial Narrow"/>
              </a:rPr>
              <a:t>Status: Most results available through 2015</a:t>
            </a:r>
          </a:p>
          <a:p>
            <a:pPr marL="166688" indent="-166688"/>
            <a:r>
              <a:rPr lang="en-US" dirty="0" smtClean="0">
                <a:latin typeface="Arial Narrow"/>
                <a:cs typeface="Arial Narrow"/>
              </a:rPr>
              <a:t>Variables: TSS, VSS, species of Nitrogen</a:t>
            </a:r>
            <a:r>
              <a:rPr lang="en-US" dirty="0">
                <a:latin typeface="Arial Narrow"/>
                <a:cs typeface="Arial Narrow"/>
              </a:rPr>
              <a:t> </a:t>
            </a:r>
            <a:r>
              <a:rPr lang="en-US" dirty="0" smtClean="0">
                <a:latin typeface="Arial Narrow"/>
                <a:cs typeface="Arial Narrow"/>
              </a:rPr>
              <a:t>and Phosphorus, Total Coliform, E.coli, DOC, Fluorescence, </a:t>
            </a:r>
            <a:r>
              <a:rPr lang="en-US" dirty="0" err="1" smtClean="0">
                <a:latin typeface="Arial Narrow"/>
                <a:cs typeface="Arial Narrow"/>
              </a:rPr>
              <a:t>Chlorphyll</a:t>
            </a:r>
            <a:r>
              <a:rPr lang="en-US" dirty="0" smtClean="0">
                <a:latin typeface="Arial Narrow"/>
                <a:cs typeface="Arial Narrow"/>
              </a:rPr>
              <a:t>-a, Isotopes, Ions</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57259" y="4634910"/>
            <a:ext cx="2360974" cy="2004384"/>
          </a:xfrm>
          <a:prstGeom prst="rect">
            <a:avLst/>
          </a:prstGeom>
        </p:spPr>
      </p:pic>
      <p:pic>
        <p:nvPicPr>
          <p:cNvPr id="9" name="Picture 8" descr="_MG_6020.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86" y="3575304"/>
            <a:ext cx="4594860" cy="3063240"/>
          </a:xfrm>
          <a:prstGeom prst="rect">
            <a:avLst/>
          </a:prstGeom>
        </p:spPr>
      </p:pic>
      <p:pic>
        <p:nvPicPr>
          <p:cNvPr id="13" name="Picture 12" descr="IMG_1308-min.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892183" y="4634910"/>
            <a:ext cx="1594139" cy="2003634"/>
          </a:xfrm>
          <a:prstGeom prst="rect">
            <a:avLst/>
          </a:prstGeom>
        </p:spPr>
      </p:pic>
      <p:pic>
        <p:nvPicPr>
          <p:cNvPr id="4" name="Picture 3"/>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996865" y="1464315"/>
            <a:ext cx="2222681" cy="3107685"/>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837856" y="2324188"/>
            <a:ext cx="2080377" cy="18718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37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83114"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Extensions: Additional WQ Efforts</a:t>
            </a:r>
            <a:endParaRPr lang="en-US" sz="4800" dirty="0">
              <a:latin typeface="+mj-lt"/>
            </a:endParaRPr>
          </a:p>
        </p:txBody>
      </p:sp>
      <p:sp>
        <p:nvSpPr>
          <p:cNvPr id="12" name="Content Placeholder 2"/>
          <p:cNvSpPr txBox="1">
            <a:spLocks/>
          </p:cNvSpPr>
          <p:nvPr/>
        </p:nvSpPr>
        <p:spPr>
          <a:xfrm>
            <a:off x="283114" y="1332431"/>
            <a:ext cx="5285276" cy="502795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latin typeface="Arial Narrow"/>
                <a:cs typeface="Arial Narrow"/>
              </a:rPr>
              <a:t>Stormwater</a:t>
            </a:r>
            <a:r>
              <a:rPr lang="en-US" dirty="0" smtClean="0">
                <a:latin typeface="Arial Narrow"/>
                <a:cs typeface="Arial Narrow"/>
              </a:rPr>
              <a:t>/canal network</a:t>
            </a:r>
          </a:p>
          <a:p>
            <a:r>
              <a:rPr lang="en-US" dirty="0" smtClean="0">
                <a:latin typeface="Arial Narrow"/>
                <a:cs typeface="Arial Narrow"/>
              </a:rPr>
              <a:t>Residential </a:t>
            </a:r>
            <a:r>
              <a:rPr lang="en-US" dirty="0" err="1" smtClean="0">
                <a:latin typeface="Arial Narrow"/>
                <a:cs typeface="Arial Narrow"/>
              </a:rPr>
              <a:t>stormwater</a:t>
            </a:r>
            <a:r>
              <a:rPr lang="en-US" dirty="0" smtClean="0">
                <a:latin typeface="Arial Narrow"/>
                <a:cs typeface="Arial Narrow"/>
              </a:rPr>
              <a:t> and </a:t>
            </a:r>
            <a:r>
              <a:rPr lang="en-US" dirty="0" err="1" smtClean="0">
                <a:latin typeface="Arial Narrow"/>
                <a:cs typeface="Arial Narrow"/>
              </a:rPr>
              <a:t>stormwater</a:t>
            </a:r>
            <a:r>
              <a:rPr lang="en-US" dirty="0" smtClean="0">
                <a:latin typeface="Arial Narrow"/>
                <a:cs typeface="Arial Narrow"/>
              </a:rPr>
              <a:t> harvesting</a:t>
            </a:r>
            <a:br>
              <a:rPr lang="en-US" dirty="0" smtClean="0">
                <a:latin typeface="Arial Narrow"/>
                <a:cs typeface="Arial Narrow"/>
              </a:rPr>
            </a:br>
            <a:endParaRPr lang="en-US" sz="2400" dirty="0">
              <a:latin typeface="Arial Narrow"/>
              <a:cs typeface="Arial Narrow"/>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5" name="Picture 4" descr="IMG_0549.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50936" y="1453478"/>
            <a:ext cx="3122408" cy="2971377"/>
          </a:xfrm>
          <a:prstGeom prst="rect">
            <a:avLst/>
          </a:prstGeom>
          <a:ln>
            <a:noFill/>
          </a:ln>
          <a:effectLst>
            <a:outerShdw blurRad="292100" dist="139700" dir="2700000" algn="tl" rotWithShape="0">
              <a:srgbClr val="333333">
                <a:alpha val="65000"/>
              </a:srgbClr>
            </a:outerShdw>
          </a:effectLst>
        </p:spPr>
      </p:pic>
      <p:pic>
        <p:nvPicPr>
          <p:cNvPr id="8" name="Picture 7" descr="20160420_120537.jpg"/>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5400000">
            <a:off x="-301538" y="3841294"/>
            <a:ext cx="3366630" cy="2197327"/>
          </a:xfrm>
          <a:prstGeom prst="rect">
            <a:avLst/>
          </a:prstGeom>
          <a:ln>
            <a:noFill/>
          </a:ln>
          <a:effectLst>
            <a:outerShdw blurRad="292100" dist="139700" dir="2700000" algn="tl" rotWithShape="0">
              <a:srgbClr val="333333">
                <a:alpha val="65000"/>
              </a:srgbClr>
            </a:outerShdw>
          </a:effectLst>
        </p:spPr>
      </p:pic>
      <p:pic>
        <p:nvPicPr>
          <p:cNvPr id="10" name="Picture 9" descr="Picture1.pn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485235" y="3256641"/>
            <a:ext cx="2478574" cy="1830365"/>
          </a:xfrm>
          <a:prstGeom prst="rect">
            <a:avLst/>
          </a:prstGeom>
          <a:ln>
            <a:noFill/>
          </a:ln>
          <a:effectLst>
            <a:outerShdw blurRad="292100" dist="139700" dir="2700000" algn="tl" rotWithShape="0">
              <a:srgbClr val="333333">
                <a:alpha val="65000"/>
              </a:srgbClr>
            </a:outerShdw>
          </a:effectLst>
        </p:spPr>
      </p:pic>
      <p:pic>
        <p:nvPicPr>
          <p:cNvPr id="4" name="Picture 3" descr="3rd East.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284989" y="4952959"/>
            <a:ext cx="2595552" cy="217554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7"/>
          <a:stretch>
            <a:fillRect/>
          </a:stretch>
        </p:blipFill>
        <p:spPr>
          <a:xfrm>
            <a:off x="5650937" y="4424855"/>
            <a:ext cx="3122408" cy="22082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20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Quality Research in </a:t>
            </a:r>
            <a:r>
              <a:rPr lang="en-US" dirty="0" err="1" smtClean="0"/>
              <a:t>iUTAH</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1602496616"/>
              </p:ext>
            </p:extLst>
          </p:nvPr>
        </p:nvGraphicFramePr>
        <p:xfrm>
          <a:off x="289819" y="1396354"/>
          <a:ext cx="5070455" cy="317920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5360274" y="1490521"/>
            <a:ext cx="3653382" cy="2554545"/>
          </a:xfrm>
          <a:prstGeom prst="rect">
            <a:avLst/>
          </a:prstGeom>
          <a:noFill/>
        </p:spPr>
        <p:txBody>
          <a:bodyPr wrap="square" rtlCol="0">
            <a:spAutoFit/>
          </a:bodyPr>
          <a:lstStyle/>
          <a:p>
            <a:pPr marL="342900" indent="-342900">
              <a:buFont typeface="Arial"/>
              <a:buChar char="•"/>
            </a:pPr>
            <a:r>
              <a:rPr lang="en-US" sz="2000" dirty="0" smtClean="0"/>
              <a:t>Nutrient limitation of benthic algae along mountain-urban gradients</a:t>
            </a:r>
          </a:p>
          <a:p>
            <a:pPr marL="342900" indent="-342900">
              <a:buFont typeface="Arial"/>
              <a:buChar char="•"/>
            </a:pPr>
            <a:r>
              <a:rPr lang="en-US" sz="2000" dirty="0" smtClean="0"/>
              <a:t>Can we estimate nutrient saturation concentrations</a:t>
            </a:r>
            <a:r>
              <a:rPr lang="en-US" sz="2000" dirty="0" smtClean="0"/>
              <a:t>?</a:t>
            </a:r>
          </a:p>
          <a:p>
            <a:pPr marL="342900" indent="-342900">
              <a:buFont typeface="Arial"/>
              <a:buChar char="•"/>
            </a:pPr>
            <a:r>
              <a:rPr lang="en-US" sz="2000" dirty="0" smtClean="0"/>
              <a:t>How do bacterial communities change along mountain to urban gradient?</a:t>
            </a:r>
            <a:endParaRPr lang="en-US" sz="2000" dirty="0" smtClean="0"/>
          </a:p>
        </p:txBody>
      </p:sp>
      <p:pic>
        <p:nvPicPr>
          <p:cNvPr id="6" name="Picture 5" descr="BethJP-min (1).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817049" y="4045066"/>
            <a:ext cx="2560335" cy="2560335"/>
          </a:xfrm>
          <a:prstGeom prst="rect">
            <a:avLst/>
          </a:prstGeom>
        </p:spPr>
      </p:pic>
      <p:pic>
        <p:nvPicPr>
          <p:cNvPr id="7" name="Picture 6" descr="IMG_1327-min.JPG"/>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274220" y="4639481"/>
            <a:ext cx="3812787" cy="1871163"/>
          </a:xfrm>
          <a:prstGeom prst="rect">
            <a:avLst/>
          </a:prstGeom>
        </p:spPr>
      </p:pic>
    </p:spTree>
    <p:extLst>
      <p:ext uri="{BB962C8B-B14F-4D97-AF65-F5344CB8AC3E}">
        <p14:creationId xmlns:p14="http://schemas.microsoft.com/office/powerpoint/2010/main" val="581589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Quality Research in </a:t>
            </a:r>
            <a:r>
              <a:rPr lang="en-US" dirty="0" err="1" smtClean="0"/>
              <a:t>iUTAH</a:t>
            </a:r>
            <a:endParaRPr lang="en-US" dirty="0"/>
          </a:p>
        </p:txBody>
      </p:sp>
      <p:pic>
        <p:nvPicPr>
          <p:cNvPr id="4" name="Picture 3"/>
          <p:cNvPicPr/>
          <p:nvPr/>
        </p:nvPicPr>
        <p:blipFill rotWithShape="1">
          <a:blip r:embed="rId3">
            <a:extLst>
              <a:ext uri="{28A0092B-C50C-407E-A947-70E740481C1C}">
                <a14:useLocalDpi xmlns:a14="http://schemas.microsoft.com/office/drawing/2010/main"/>
              </a:ext>
            </a:extLst>
          </a:blip>
          <a:srcRect/>
          <a:stretch/>
        </p:blipFill>
        <p:spPr>
          <a:xfrm>
            <a:off x="177925" y="1332431"/>
            <a:ext cx="6529166" cy="4812026"/>
          </a:xfrm>
          <a:prstGeom prst="rect">
            <a:avLst/>
          </a:prstGeom>
        </p:spPr>
      </p:pic>
      <p:sp>
        <p:nvSpPr>
          <p:cNvPr id="6" name="TextBox 5"/>
          <p:cNvSpPr txBox="1"/>
          <p:nvPr/>
        </p:nvSpPr>
        <p:spPr>
          <a:xfrm>
            <a:off x="6293186" y="1140548"/>
            <a:ext cx="2611294" cy="2677656"/>
          </a:xfrm>
          <a:prstGeom prst="rect">
            <a:avLst/>
          </a:prstGeom>
          <a:noFill/>
        </p:spPr>
        <p:txBody>
          <a:bodyPr wrap="square" rtlCol="0">
            <a:spAutoFit/>
          </a:bodyPr>
          <a:lstStyle/>
          <a:p>
            <a:endParaRPr lang="en-US" sz="2400" dirty="0" smtClean="0"/>
          </a:p>
          <a:p>
            <a:pPr marL="342900" indent="-342900">
              <a:buFont typeface="Arial"/>
              <a:buChar char="•"/>
            </a:pPr>
            <a:r>
              <a:rPr lang="en-US" sz="2400" dirty="0" smtClean="0"/>
              <a:t>Sourcing organic matter using isotopes</a:t>
            </a:r>
          </a:p>
          <a:p>
            <a:pPr marL="342900" indent="-342900">
              <a:buFont typeface="Arial"/>
              <a:buChar char="•"/>
            </a:pPr>
            <a:r>
              <a:rPr lang="en-US" sz="2400" dirty="0" smtClean="0"/>
              <a:t>CPOM </a:t>
            </a:r>
            <a:r>
              <a:rPr lang="en-US" sz="2400" dirty="0" smtClean="0"/>
              <a:t>and FPOM have different sources</a:t>
            </a:r>
            <a:endParaRPr lang="en-US" sz="2400" dirty="0"/>
          </a:p>
        </p:txBody>
      </p:sp>
      <p:pic>
        <p:nvPicPr>
          <p:cNvPr id="7" name="Picture 6" descr="20160518_132431 (1) (1).jpg"/>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262364" y="4277710"/>
            <a:ext cx="2673647" cy="2367806"/>
          </a:xfrm>
          <a:prstGeom prst="rect">
            <a:avLst/>
          </a:prstGeom>
        </p:spPr>
      </p:pic>
    </p:spTree>
    <p:extLst>
      <p:ext uri="{BB962C8B-B14F-4D97-AF65-F5344CB8AC3E}">
        <p14:creationId xmlns:p14="http://schemas.microsoft.com/office/powerpoint/2010/main" val="55928387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Quality Research in iUTAH</a:t>
            </a:r>
            <a:endParaRPr lang="en-US" dirty="0"/>
          </a:p>
        </p:txBody>
      </p:sp>
      <p:pic>
        <p:nvPicPr>
          <p:cNvPr id="11" name="Picture 10"/>
          <p:cNvPicPr>
            <a:picLocks noChangeAspect="1"/>
          </p:cNvPicPr>
          <p:nvPr/>
        </p:nvPicPr>
        <p:blipFill>
          <a:blip r:embed="rId3"/>
          <a:stretch>
            <a:fillRect/>
          </a:stretch>
        </p:blipFill>
        <p:spPr>
          <a:xfrm>
            <a:off x="3720661" y="1395889"/>
            <a:ext cx="4707679" cy="3443157"/>
          </a:xfrm>
          <a:prstGeom prst="rect">
            <a:avLst/>
          </a:prstGeom>
          <a:solidFill>
            <a:schemeClr val="bg1"/>
          </a:solidFill>
          <a:ln>
            <a:solidFill>
              <a:schemeClr val="tx2"/>
            </a:solidFill>
          </a:ln>
        </p:spPr>
      </p:pic>
      <p:sp>
        <p:nvSpPr>
          <p:cNvPr id="12" name="TextBox 11"/>
          <p:cNvSpPr txBox="1"/>
          <p:nvPr/>
        </p:nvSpPr>
        <p:spPr>
          <a:xfrm>
            <a:off x="359820" y="1547809"/>
            <a:ext cx="3496403" cy="1200329"/>
          </a:xfrm>
          <a:prstGeom prst="rect">
            <a:avLst/>
          </a:prstGeom>
          <a:noFill/>
        </p:spPr>
        <p:txBody>
          <a:bodyPr wrap="square" rtlCol="0">
            <a:spAutoFit/>
          </a:bodyPr>
          <a:lstStyle/>
          <a:p>
            <a:r>
              <a:rPr lang="en-US" sz="2400" dirty="0" smtClean="0"/>
              <a:t>Exploring spatial patterns of </a:t>
            </a:r>
            <a:r>
              <a:rPr lang="en-US" sz="2400" dirty="0" smtClean="0"/>
              <a:t>water </a:t>
            </a:r>
            <a:r>
              <a:rPr lang="en-US" sz="2400" dirty="0" smtClean="0"/>
              <a:t>quality </a:t>
            </a:r>
            <a:r>
              <a:rPr lang="en-US" sz="2400" dirty="0" smtClean="0"/>
              <a:t>from mountain to urban gradient</a:t>
            </a:r>
            <a:endParaRPr lang="en-US" sz="1400" i="1" dirty="0"/>
          </a:p>
        </p:txBody>
      </p:sp>
      <p:pic>
        <p:nvPicPr>
          <p:cNvPr id="3" name="Picture 2"/>
          <p:cNvPicPr>
            <a:picLocks noChangeAspect="1"/>
          </p:cNvPicPr>
          <p:nvPr/>
        </p:nvPicPr>
        <p:blipFill>
          <a:blip r:embed="rId4"/>
          <a:stretch>
            <a:fillRect/>
          </a:stretch>
        </p:blipFill>
        <p:spPr>
          <a:xfrm>
            <a:off x="2993604" y="4994497"/>
            <a:ext cx="2308588" cy="155060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9820" y="3117468"/>
            <a:ext cx="2570723" cy="3427630"/>
          </a:xfrm>
          <a:prstGeom prst="rect">
            <a:avLst/>
          </a:prstGeom>
        </p:spPr>
      </p:pic>
    </p:spTree>
    <p:extLst>
      <p:ext uri="{BB962C8B-B14F-4D97-AF65-F5344CB8AC3E}">
        <p14:creationId xmlns:p14="http://schemas.microsoft.com/office/powerpoint/2010/main" val="15635066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2647" y="1442721"/>
            <a:ext cx="8194900" cy="5149008"/>
          </a:xfrm>
          <a:prstGeom prst="rect">
            <a:avLst/>
          </a:prstGeom>
          <a:ln>
            <a:noFill/>
          </a:ln>
        </p:spPr>
      </p:pic>
      <p:sp>
        <p:nvSpPr>
          <p:cNvPr id="2" name="Title 1"/>
          <p:cNvSpPr>
            <a:spLocks noGrp="1"/>
          </p:cNvSpPr>
          <p:nvPr>
            <p:ph type="title"/>
          </p:nvPr>
        </p:nvSpPr>
        <p:spPr/>
        <p:txBody>
          <a:bodyPr/>
          <a:lstStyle/>
          <a:p>
            <a:r>
              <a:rPr lang="en-US" dirty="0" smtClean="0"/>
              <a:t>Water Quality Research in </a:t>
            </a:r>
            <a:r>
              <a:rPr lang="en-US" dirty="0" err="1" smtClean="0"/>
              <a:t>iUTAH</a:t>
            </a:r>
            <a:endParaRPr lang="en-US" dirty="0"/>
          </a:p>
        </p:txBody>
      </p:sp>
      <p:pic>
        <p:nvPicPr>
          <p:cNvPr id="5" name="Picture 4" descr="DSCN0253.JP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01710" y="4142782"/>
            <a:ext cx="2935837" cy="2448947"/>
          </a:xfrm>
          <a:prstGeom prst="rect">
            <a:avLst/>
          </a:prstGeom>
        </p:spPr>
      </p:pic>
    </p:spTree>
    <p:extLst>
      <p:ext uri="{BB962C8B-B14F-4D97-AF65-F5344CB8AC3E}">
        <p14:creationId xmlns:p14="http://schemas.microsoft.com/office/powerpoint/2010/main" val="1875218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Quality Research in </a:t>
            </a:r>
            <a:r>
              <a:rPr lang="en-US" dirty="0" err="1" smtClean="0"/>
              <a:t>iUTAH</a:t>
            </a:r>
            <a:endParaRPr lang="en-US" dirty="0"/>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6888" y="2304289"/>
            <a:ext cx="8659368" cy="3090672"/>
          </a:xfrm>
          <a:prstGeom prst="rect">
            <a:avLst/>
          </a:prstGeom>
        </p:spPr>
      </p:pic>
    </p:spTree>
    <p:extLst>
      <p:ext uri="{BB962C8B-B14F-4D97-AF65-F5344CB8AC3E}">
        <p14:creationId xmlns:p14="http://schemas.microsoft.com/office/powerpoint/2010/main" val="106518961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Quality Research in </a:t>
            </a:r>
            <a:r>
              <a:rPr lang="en-US" dirty="0" err="1" smtClean="0"/>
              <a:t>iUTAH</a:t>
            </a:r>
            <a:endParaRPr lang="en-US" dirty="0"/>
          </a:p>
        </p:txBody>
      </p:sp>
      <p:pic>
        <p:nvPicPr>
          <p:cNvPr id="4" name="Picture 3"/>
          <p:cNvPicPr>
            <a:picLocks noChangeAspect="1"/>
          </p:cNvPicPr>
          <p:nvPr/>
        </p:nvPicPr>
        <p:blipFill>
          <a:blip r:embed="rId3"/>
          <a:stretch>
            <a:fillRect/>
          </a:stretch>
        </p:blipFill>
        <p:spPr>
          <a:xfrm>
            <a:off x="853806" y="1456979"/>
            <a:ext cx="7752511" cy="497535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89186" y="5202621"/>
            <a:ext cx="2281401" cy="1450427"/>
          </a:xfrm>
          <a:prstGeom prst="rect">
            <a:avLst/>
          </a:prstGeom>
        </p:spPr>
      </p:pic>
    </p:spTree>
    <p:extLst>
      <p:ext uri="{BB962C8B-B14F-4D97-AF65-F5344CB8AC3E}">
        <p14:creationId xmlns:p14="http://schemas.microsoft.com/office/powerpoint/2010/main" val="11977253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2482" y="2453390"/>
            <a:ext cx="3343854" cy="1241069"/>
          </a:xfrm>
          <a:noFill/>
        </p:spPr>
        <p:txBody>
          <a:bodyPr>
            <a:normAutofit/>
          </a:bodyPr>
          <a:lstStyle/>
          <a:p>
            <a:pPr algn="r"/>
            <a:r>
              <a:rPr lang="en-US" sz="4000" dirty="0" err="1" smtClean="0">
                <a:solidFill>
                  <a:schemeClr val="bg1">
                    <a:lumMod val="50000"/>
                  </a:schemeClr>
                </a:solidFill>
              </a:rPr>
              <a:t>www.iUtahEPSCoR.org</a:t>
            </a:r>
            <a:endParaRPr lang="en-US" sz="4000" dirty="0">
              <a:solidFill>
                <a:schemeClr val="bg1">
                  <a:lumMod val="50000"/>
                </a:schemeClr>
              </a:solidFill>
            </a:endParaRPr>
          </a:p>
        </p:txBody>
      </p:sp>
      <p:pic>
        <p:nvPicPr>
          <p:cNvPr id="4" name="Picture 9" descr="Facebook Square.png"/>
          <p:cNvPicPr>
            <a:picLocks noChangeAspect="1"/>
          </p:cNvPicPr>
          <p:nvPr/>
        </p:nvPicPr>
        <p:blipFill>
          <a:blip r:embed="rId3">
            <a:grayscl/>
            <a:lum bright="20000"/>
          </a:blip>
          <a:srcRect/>
          <a:stretch>
            <a:fillRect/>
          </a:stretch>
        </p:blipFill>
        <p:spPr bwMode="auto">
          <a:xfrm>
            <a:off x="5753812" y="2718376"/>
            <a:ext cx="806046" cy="806046"/>
          </a:xfrm>
          <a:prstGeom prst="rect">
            <a:avLst/>
          </a:prstGeom>
          <a:noFill/>
          <a:ln w="9525">
            <a:noFill/>
            <a:miter lim="800000"/>
            <a:headEnd/>
            <a:tailEnd/>
          </a:ln>
        </p:spPr>
      </p:pic>
      <p:pic>
        <p:nvPicPr>
          <p:cNvPr id="5" name="Picture 10" descr="Twitter square.png"/>
          <p:cNvPicPr>
            <a:picLocks noChangeAspect="1"/>
          </p:cNvPicPr>
          <p:nvPr/>
        </p:nvPicPr>
        <p:blipFill>
          <a:blip r:embed="rId4">
            <a:grayscl/>
          </a:blip>
          <a:srcRect/>
          <a:stretch>
            <a:fillRect/>
          </a:stretch>
        </p:blipFill>
        <p:spPr bwMode="auto">
          <a:xfrm>
            <a:off x="4866813" y="2718376"/>
            <a:ext cx="806046" cy="806046"/>
          </a:xfrm>
          <a:prstGeom prst="rect">
            <a:avLst/>
          </a:prstGeom>
          <a:noFill/>
          <a:ln w="9525">
            <a:noFill/>
            <a:miter lim="800000"/>
            <a:headEnd/>
            <a:tailEnd/>
          </a:ln>
        </p:spPr>
      </p:pic>
      <p:pic>
        <p:nvPicPr>
          <p:cNvPr id="6" name="Picture 5" descr="iutah_square.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40811" y="2718376"/>
            <a:ext cx="815777" cy="81577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6120" y="413780"/>
            <a:ext cx="2655856" cy="199189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73146" y="411342"/>
            <a:ext cx="2783442" cy="1952536"/>
          </a:xfrm>
          <a:prstGeom prst="rect">
            <a:avLst/>
          </a:prstGeom>
          <a:ln>
            <a:noFill/>
          </a:ln>
          <a:effectLst>
            <a:outerShdw blurRad="292100" dist="139700" dir="2700000" algn="tl" rotWithShape="0">
              <a:srgbClr val="333333">
                <a:alpha val="65000"/>
              </a:srgbClr>
            </a:outerShdw>
          </a:effectLst>
        </p:spPr>
      </p:pic>
      <p:pic>
        <p:nvPicPr>
          <p:cNvPr id="9" name="Picture 8" descr="BethJP-min (1).jp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70948" y="3961778"/>
            <a:ext cx="1569163" cy="1569163"/>
          </a:xfrm>
          <a:prstGeom prst="rect">
            <a:avLst/>
          </a:prstGeom>
        </p:spPr>
      </p:pic>
      <p:pic>
        <p:nvPicPr>
          <p:cNvPr id="10" name="Picture 9" descr="20160518_132431 (1) (1).jp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515303" y="5560880"/>
            <a:ext cx="1867510" cy="1050475"/>
          </a:xfrm>
          <a:prstGeom prst="rect">
            <a:avLst/>
          </a:prstGeom>
        </p:spPr>
      </p:pic>
      <p:sp>
        <p:nvSpPr>
          <p:cNvPr id="11" name="TextBox 10"/>
          <p:cNvSpPr txBox="1"/>
          <p:nvPr/>
        </p:nvSpPr>
        <p:spPr>
          <a:xfrm>
            <a:off x="928824" y="5411053"/>
            <a:ext cx="184666" cy="369332"/>
          </a:xfrm>
          <a:prstGeom prst="rect">
            <a:avLst/>
          </a:prstGeom>
          <a:noFill/>
        </p:spPr>
        <p:txBody>
          <a:bodyPr wrap="none" rtlCol="0">
            <a:spAutoFit/>
          </a:bodyPr>
          <a:lstStyle/>
          <a:p>
            <a:endParaRPr lang="en-US" dirty="0"/>
          </a:p>
        </p:txBody>
      </p:sp>
      <p:pic>
        <p:nvPicPr>
          <p:cNvPr id="13" name="Picture 12" descr="IMG_1327-min.JPG"/>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4484905" y="3947291"/>
            <a:ext cx="2108667" cy="1034849"/>
          </a:xfrm>
          <a:prstGeom prst="rect">
            <a:avLst/>
          </a:prstGeom>
        </p:spPr>
      </p:pic>
      <p:pic>
        <p:nvPicPr>
          <p:cNvPr id="14" name="Picture 13" descr="DSCN0253.JPG"/>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517463" y="3933068"/>
            <a:ext cx="1865350" cy="1555993"/>
          </a:xfrm>
          <a:prstGeom prst="rect">
            <a:avLst/>
          </a:prstGeom>
        </p:spPr>
      </p:pic>
      <p:pic>
        <p:nvPicPr>
          <p:cNvPr id="15" name="Picture 14" descr="IMG_0364.jp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4484905" y="5029857"/>
            <a:ext cx="2108667" cy="1581499"/>
          </a:xfrm>
          <a:prstGeom prst="rect">
            <a:avLst/>
          </a:prstGeom>
        </p:spPr>
      </p:pic>
      <p:pic>
        <p:nvPicPr>
          <p:cNvPr id="16" name="Picture 15" descr="Soapstone.jpg"/>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rot="5400000">
            <a:off x="331390" y="4480104"/>
            <a:ext cx="2664066" cy="1598440"/>
          </a:xfrm>
          <a:prstGeom prst="rect">
            <a:avLst/>
          </a:prstGeom>
        </p:spPr>
      </p:pic>
      <p:pic>
        <p:nvPicPr>
          <p:cNvPr id="17" name="Picture 16"/>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6670948" y="5560880"/>
            <a:ext cx="1569163" cy="1045471"/>
          </a:xfrm>
          <a:prstGeom prst="rect">
            <a:avLst/>
          </a:prstGeom>
        </p:spPr>
      </p:pic>
    </p:spTree>
    <p:extLst>
      <p:ext uri="{BB962C8B-B14F-4D97-AF65-F5344CB8AC3E}">
        <p14:creationId xmlns:p14="http://schemas.microsoft.com/office/powerpoint/2010/main" val="294219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dirty="0" err="1" smtClean="0"/>
              <a:t>EPSCoR</a:t>
            </a:r>
            <a:endParaRPr lang="en-US" dirty="0"/>
          </a:p>
        </p:txBody>
      </p:sp>
      <p:graphicFrame>
        <p:nvGraphicFramePr>
          <p:cNvPr id="3" name="Content Placeholder 3"/>
          <p:cNvGraphicFramePr>
            <a:graphicFrameLocks/>
          </p:cNvGraphicFramePr>
          <p:nvPr>
            <p:extLst>
              <p:ext uri="{D42A27DB-BD31-4B8C-83A1-F6EECF244321}">
                <p14:modId xmlns:p14="http://schemas.microsoft.com/office/powerpoint/2010/main" val="1357435377"/>
              </p:ext>
            </p:extLst>
          </p:nvPr>
        </p:nvGraphicFramePr>
        <p:xfrm>
          <a:off x="3967504" y="1804710"/>
          <a:ext cx="476822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441616" y="466624"/>
            <a:ext cx="5019887" cy="902363"/>
          </a:xfrm>
          <a:prstGeom prst="rect">
            <a:avLst/>
          </a:prstGeom>
          <a:noFill/>
        </p:spPr>
        <p:txBody>
          <a:bodyPr wrap="square" rtlCol="0">
            <a:spAutoFit/>
          </a:bodyPr>
          <a:lstStyle/>
          <a:p>
            <a:pPr algn="ctr">
              <a:lnSpc>
                <a:spcPts val="3020"/>
              </a:lnSpc>
            </a:pPr>
            <a:r>
              <a:rPr lang="en-US" sz="4000" dirty="0">
                <a:solidFill>
                  <a:schemeClr val="bg1"/>
                </a:solidFill>
                <a:latin typeface="ChaletComprime-CologneSixty"/>
                <a:cs typeface="ChaletComprime-CologneSixty"/>
              </a:rPr>
              <a:t>E</a:t>
            </a:r>
            <a:r>
              <a:rPr lang="en-US" sz="4000" dirty="0">
                <a:solidFill>
                  <a:schemeClr val="accent5">
                    <a:lumMod val="20000"/>
                    <a:lumOff val="80000"/>
                  </a:schemeClr>
                </a:solidFill>
                <a:latin typeface="ChaletComprime-CologneSixty"/>
                <a:cs typeface="ChaletComprime-CologneSixty"/>
              </a:rPr>
              <a:t>xperimental</a:t>
            </a:r>
            <a:r>
              <a:rPr lang="en-US" sz="4000" dirty="0">
                <a:solidFill>
                  <a:srgbClr val="0C6CA8"/>
                </a:solidFill>
                <a:latin typeface="ChaletComprime-CologneSixty"/>
                <a:cs typeface="ChaletComprime-CologneSixty"/>
              </a:rPr>
              <a:t> </a:t>
            </a:r>
            <a:r>
              <a:rPr lang="en-US" sz="4000" dirty="0">
                <a:solidFill>
                  <a:schemeClr val="bg1"/>
                </a:solidFill>
                <a:latin typeface="ChaletComprime-CologneSixty"/>
                <a:cs typeface="ChaletComprime-CologneSixty"/>
              </a:rPr>
              <a:t>P</a:t>
            </a:r>
            <a:r>
              <a:rPr lang="en-US" sz="4000" dirty="0">
                <a:solidFill>
                  <a:schemeClr val="accent5">
                    <a:lumMod val="20000"/>
                    <a:lumOff val="80000"/>
                  </a:schemeClr>
                </a:solidFill>
                <a:latin typeface="ChaletComprime-CologneSixty"/>
                <a:cs typeface="ChaletComprime-CologneSixty"/>
              </a:rPr>
              <a:t>rogram</a:t>
            </a:r>
            <a:r>
              <a:rPr lang="en-US" sz="4000" dirty="0">
                <a:solidFill>
                  <a:srgbClr val="0C6CA8"/>
                </a:solidFill>
                <a:latin typeface="ChaletComprime-CologneSixty"/>
                <a:cs typeface="ChaletComprime-CologneSixty"/>
              </a:rPr>
              <a:t> </a:t>
            </a:r>
            <a:r>
              <a:rPr lang="en-US" sz="4000" dirty="0">
                <a:solidFill>
                  <a:schemeClr val="accent5">
                    <a:lumMod val="20000"/>
                    <a:lumOff val="80000"/>
                  </a:schemeClr>
                </a:solidFill>
                <a:latin typeface="ChaletComprime-CologneSixty"/>
                <a:cs typeface="ChaletComprime-CologneSixty"/>
              </a:rPr>
              <a:t>to</a:t>
            </a:r>
            <a:r>
              <a:rPr lang="en-US" sz="4000" dirty="0">
                <a:solidFill>
                  <a:srgbClr val="0C6CA8"/>
                </a:solidFill>
                <a:latin typeface="ChaletComprime-CologneSixty"/>
                <a:cs typeface="ChaletComprime-CologneSixty"/>
              </a:rPr>
              <a:t> </a:t>
            </a:r>
            <a:r>
              <a:rPr lang="en-US" sz="4000" dirty="0">
                <a:solidFill>
                  <a:schemeClr val="bg1"/>
                </a:solidFill>
                <a:latin typeface="ChaletComprime-CologneSixty"/>
                <a:cs typeface="ChaletComprime-CologneSixty"/>
              </a:rPr>
              <a:t>S</a:t>
            </a:r>
            <a:r>
              <a:rPr lang="en-US" sz="4000" dirty="0">
                <a:solidFill>
                  <a:schemeClr val="accent5">
                    <a:lumMod val="20000"/>
                    <a:lumOff val="80000"/>
                  </a:schemeClr>
                </a:solidFill>
                <a:latin typeface="ChaletComprime-CologneSixty"/>
                <a:cs typeface="ChaletComprime-CologneSixty"/>
              </a:rPr>
              <a:t>timulate</a:t>
            </a:r>
            <a:r>
              <a:rPr lang="en-US" sz="4000" dirty="0">
                <a:solidFill>
                  <a:srgbClr val="0C6CA8"/>
                </a:solidFill>
                <a:latin typeface="ChaletComprime-CologneSixty"/>
                <a:cs typeface="ChaletComprime-CologneSixty"/>
              </a:rPr>
              <a:t> </a:t>
            </a:r>
            <a:r>
              <a:rPr lang="en-US" sz="4000" dirty="0">
                <a:solidFill>
                  <a:schemeClr val="bg1"/>
                </a:solidFill>
                <a:latin typeface="ChaletComprime-CologneSixty"/>
                <a:cs typeface="ChaletComprime-CologneSixty"/>
              </a:rPr>
              <a:t>Co</a:t>
            </a:r>
            <a:r>
              <a:rPr lang="en-US" sz="4000" dirty="0">
                <a:solidFill>
                  <a:schemeClr val="accent5">
                    <a:lumMod val="20000"/>
                    <a:lumOff val="80000"/>
                  </a:schemeClr>
                </a:solidFill>
                <a:latin typeface="ChaletComprime-CologneSixty"/>
                <a:cs typeface="ChaletComprime-CologneSixty"/>
              </a:rPr>
              <a:t>mpetitive</a:t>
            </a:r>
            <a:r>
              <a:rPr lang="en-US" sz="4000" dirty="0">
                <a:solidFill>
                  <a:srgbClr val="0C6CA8"/>
                </a:solidFill>
                <a:latin typeface="ChaletComprime-CologneSixty"/>
                <a:cs typeface="ChaletComprime-CologneSixty"/>
              </a:rPr>
              <a:t> </a:t>
            </a:r>
            <a:r>
              <a:rPr lang="en-US" sz="4000" dirty="0">
                <a:solidFill>
                  <a:schemeClr val="bg1"/>
                </a:solidFill>
                <a:latin typeface="ChaletComprime-CologneSixty"/>
                <a:cs typeface="ChaletComprime-CologneSixty"/>
              </a:rPr>
              <a:t>R</a:t>
            </a:r>
            <a:r>
              <a:rPr lang="en-US" sz="4000" dirty="0">
                <a:solidFill>
                  <a:schemeClr val="accent5">
                    <a:lumMod val="20000"/>
                    <a:lumOff val="80000"/>
                  </a:schemeClr>
                </a:solidFill>
                <a:latin typeface="ChaletComprime-CologneSixty"/>
                <a:cs typeface="ChaletComprime-CologneSixty"/>
              </a:rPr>
              <a:t>esearch</a:t>
            </a:r>
          </a:p>
        </p:txBody>
      </p:sp>
      <p:pic>
        <p:nvPicPr>
          <p:cNvPr id="8" name="Picture 7" descr="nsf4c"/>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31615" y="1618064"/>
            <a:ext cx="1664507" cy="1616722"/>
          </a:xfrm>
          <a:prstGeom prst="rect">
            <a:avLst/>
          </a:prstGeom>
          <a:noFill/>
          <a:ln w="9525">
            <a:noFill/>
            <a:miter lim="800000"/>
            <a:headEnd/>
            <a:tailEnd/>
          </a:ln>
        </p:spPr>
      </p:pic>
      <p:pic>
        <p:nvPicPr>
          <p:cNvPr id="10" name="Picture 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32909" y="3483864"/>
            <a:ext cx="1861921" cy="2816350"/>
          </a:xfrm>
          <a:prstGeom prst="rect">
            <a:avLst/>
          </a:prstGeom>
        </p:spPr>
      </p:pic>
    </p:spTree>
    <p:extLst>
      <p:ext uri="{BB962C8B-B14F-4D97-AF65-F5344CB8AC3E}">
        <p14:creationId xmlns:p14="http://schemas.microsoft.com/office/powerpoint/2010/main" val="71993283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descr="BethJP-min (1).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491596" y="1395942"/>
            <a:ext cx="1288248" cy="1288248"/>
          </a:xfrm>
          <a:prstGeom prst="rect">
            <a:avLst/>
          </a:prstGeom>
        </p:spPr>
      </p:pic>
      <p:pic>
        <p:nvPicPr>
          <p:cNvPr id="26" name="Picture 25" descr="20160518_132431 (1) (1).jp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534345" y="1393609"/>
            <a:ext cx="1549958" cy="871852"/>
          </a:xfrm>
          <a:prstGeom prst="rect">
            <a:avLst/>
          </a:prstGeom>
        </p:spPr>
      </p:pic>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Extensions: Biophysical Research</a:t>
            </a:r>
            <a:endParaRPr lang="en-US" sz="4800" dirty="0">
              <a:latin typeface="+mj-lt"/>
            </a:endParaRP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8127" y="1389255"/>
            <a:ext cx="1112465" cy="1483286"/>
          </a:xfrm>
          <a:prstGeom prst="rect">
            <a:avLst/>
          </a:prstGeom>
        </p:spPr>
      </p:pic>
      <p:pic>
        <p:nvPicPr>
          <p:cNvPr id="8" name="Picture 7" descr="IMG_1327-min.JPG"/>
          <p:cNvPicPr>
            <a:picLocks noChangeAspect="1"/>
          </p:cNvPicPr>
          <p:nvPr/>
        </p:nvPicPr>
        <p:blipFill rotWithShape="1">
          <a:blip r:embed="rId6" cstate="hqprint">
            <a:extLst>
              <a:ext uri="{28A0092B-C50C-407E-A947-70E740481C1C}">
                <a14:useLocalDpi xmlns:a14="http://schemas.microsoft.com/office/drawing/2010/main"/>
              </a:ext>
            </a:extLst>
          </a:blip>
          <a:srcRect r="-810"/>
          <a:stretch/>
        </p:blipFill>
        <p:spPr>
          <a:xfrm>
            <a:off x="3164741" y="1390977"/>
            <a:ext cx="1574752" cy="688641"/>
          </a:xfrm>
          <a:prstGeom prst="rect">
            <a:avLst/>
          </a:prstGeom>
        </p:spPr>
      </p:pic>
      <p:pic>
        <p:nvPicPr>
          <p:cNvPr id="9" name="Picture 8" descr="DSCN0253.JP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843246" y="1383501"/>
            <a:ext cx="1054153" cy="879328"/>
          </a:xfrm>
          <a:prstGeom prst="rect">
            <a:avLst/>
          </a:prstGeom>
        </p:spPr>
      </p:pic>
      <p:pic>
        <p:nvPicPr>
          <p:cNvPr id="12" name="Picture 11" descr="IMG_0364.jp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024465" y="1391005"/>
            <a:ext cx="1317588" cy="988190"/>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622916" y="2497904"/>
            <a:ext cx="3113556" cy="4151407"/>
          </a:xfrm>
          <a:prstGeom prst="rect">
            <a:avLst/>
          </a:prstGeom>
        </p:spPr>
      </p:pic>
      <p:pic>
        <p:nvPicPr>
          <p:cNvPr id="19" name="Picture 18" descr="IMG_1327-min.JPG"/>
          <p:cNvPicPr>
            <a:picLocks noChangeAspect="1"/>
          </p:cNvPicPr>
          <p:nvPr/>
        </p:nvPicPr>
        <p:blipFill rotWithShape="1">
          <a:blip r:embed="rId10" cstate="hqprint">
            <a:extLst>
              <a:ext uri="{28A0092B-C50C-407E-A947-70E740481C1C}">
                <a14:useLocalDpi xmlns:a14="http://schemas.microsoft.com/office/drawing/2010/main"/>
              </a:ext>
            </a:extLst>
          </a:blip>
          <a:srcRect r="-810"/>
          <a:stretch/>
        </p:blipFill>
        <p:spPr>
          <a:xfrm>
            <a:off x="1268466" y="3348027"/>
            <a:ext cx="7369444" cy="3222667"/>
          </a:xfrm>
          <a:prstGeom prst="rect">
            <a:avLst/>
          </a:prstGeom>
        </p:spPr>
      </p:pic>
      <p:pic>
        <p:nvPicPr>
          <p:cNvPr id="18" name="Picture 17"/>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rot="10800000" flipH="1" flipV="1">
            <a:off x="2633468" y="2778009"/>
            <a:ext cx="3792685" cy="3792685"/>
          </a:xfrm>
          <a:prstGeom prst="rect">
            <a:avLst/>
          </a:prstGeom>
        </p:spPr>
      </p:pic>
      <p:pic>
        <p:nvPicPr>
          <p:cNvPr id="17" name="Picture 1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2011372" y="3348027"/>
            <a:ext cx="5082968" cy="2859169"/>
          </a:xfrm>
          <a:prstGeom prst="rect">
            <a:avLst/>
          </a:prstGeom>
        </p:spPr>
      </p:pic>
      <p:pic>
        <p:nvPicPr>
          <p:cNvPr id="22" name="Picture 21" descr="IMG_0364.jpg"/>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916042" y="2641813"/>
            <a:ext cx="5273628" cy="3955219"/>
          </a:xfrm>
          <a:prstGeom prst="rect">
            <a:avLst/>
          </a:prstGeom>
        </p:spPr>
      </p:pic>
      <p:pic>
        <p:nvPicPr>
          <p:cNvPr id="20" name="Picture 19" descr="DSCN0253.JPG"/>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273890" y="2576023"/>
            <a:ext cx="4820450" cy="4021009"/>
          </a:xfrm>
          <a:prstGeom prst="rect">
            <a:avLst/>
          </a:prstGeom>
        </p:spPr>
      </p:pic>
    </p:spTree>
    <p:extLst>
      <p:ext uri="{BB962C8B-B14F-4D97-AF65-F5344CB8AC3E}">
        <p14:creationId xmlns:p14="http://schemas.microsoft.com/office/powerpoint/2010/main" val="211078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0" presetClass="path" presetSubtype="0" accel="50000" decel="50000" fill="hold" nodeType="withEffect">
                                  <p:stCondLst>
                                    <p:cond delay="0"/>
                                  </p:stCondLst>
                                  <p:childTnLst>
                                    <p:animMotion origin="layout" path="M -0.43229 -0.18959 L -2.22222E-6 3.33333E-6 " pathEditMode="relative" rAng="0" ptsTypes="AA">
                                      <p:cBhvr>
                                        <p:cTn id="9" dur="2000" fill="hold"/>
                                        <p:tgtEl>
                                          <p:spTgt spid="16"/>
                                        </p:tgtEl>
                                        <p:attrNameLst>
                                          <p:attrName>ppt_x</p:attrName>
                                          <p:attrName>ppt_y</p:attrName>
                                        </p:attrNameLst>
                                      </p:cBhvr>
                                      <p:rCtr x="22049" y="9468"/>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1000"/>
                                        <p:tgtEl>
                                          <p:spTgt spid="16"/>
                                        </p:tgtEl>
                                      </p:cBhvr>
                                    </p:animEffect>
                                    <p:set>
                                      <p:cBhvr>
                                        <p:cTn id="14" dur="1" fill="hold">
                                          <p:stCondLst>
                                            <p:cond delay="999"/>
                                          </p:stCondLst>
                                        </p:cTn>
                                        <p:tgtEl>
                                          <p:spTgt spid="16"/>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par>
                                <p:cTn id="18" presetID="0" presetClass="path" presetSubtype="0" accel="50000" decel="50000" fill="hold" nodeType="withEffect">
                                  <p:stCondLst>
                                    <p:cond delay="0"/>
                                  </p:stCondLst>
                                  <p:childTnLst>
                                    <p:animMotion origin="layout" path="M -0.2099 -0.29213 L 3.33333E-6 2.22222E-6 " pathEditMode="relative" rAng="0" ptsTypes="AA">
                                      <p:cBhvr>
                                        <p:cTn id="19" dur="2000" fill="hold"/>
                                        <p:tgtEl>
                                          <p:spTgt spid="17"/>
                                        </p:tgtEl>
                                        <p:attrNameLst>
                                          <p:attrName>ppt_x</p:attrName>
                                          <p:attrName>ppt_y</p:attrName>
                                        </p:attrNameLst>
                                      </p:cBhvr>
                                      <p:rCtr x="10486" y="14606"/>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1000"/>
                                        <p:tgtEl>
                                          <p:spTgt spid="17"/>
                                        </p:tgtEl>
                                      </p:cBhvr>
                                    </p:animEffect>
                                    <p:set>
                                      <p:cBhvr>
                                        <p:cTn id="24" dur="1" fill="hold">
                                          <p:stCondLst>
                                            <p:cond delay="999"/>
                                          </p:stCondLst>
                                        </p:cTn>
                                        <p:tgtEl>
                                          <p:spTgt spid="17"/>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par>
                                <p:cTn id="28" presetID="0" presetClass="path" presetSubtype="0" accel="50000" decel="50000" fill="hold" nodeType="withEffect">
                                  <p:stCondLst>
                                    <p:cond delay="0"/>
                                  </p:stCondLst>
                                  <p:childTnLst>
                                    <p:animMotion origin="layout" path="M -0.07674 -0.33935 L 3.33333E-6 1.85185E-6 " pathEditMode="relative" rAng="0" ptsTypes="AA">
                                      <p:cBhvr>
                                        <p:cTn id="29" dur="2000" fill="hold"/>
                                        <p:tgtEl>
                                          <p:spTgt spid="19"/>
                                        </p:tgtEl>
                                        <p:attrNameLst>
                                          <p:attrName>ppt_x</p:attrName>
                                          <p:attrName>ppt_y</p:attrName>
                                        </p:attrNameLst>
                                      </p:cBhvr>
                                      <p:rCtr x="3837" y="16968"/>
                                    </p:animMotion>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1000"/>
                                        <p:tgtEl>
                                          <p:spTgt spid="19"/>
                                        </p:tgtEl>
                                      </p:cBhvr>
                                    </p:animEffect>
                                    <p:set>
                                      <p:cBhvr>
                                        <p:cTn id="34" dur="1" fill="hold">
                                          <p:stCondLst>
                                            <p:cond delay="999"/>
                                          </p:stCondLst>
                                        </p:cTn>
                                        <p:tgtEl>
                                          <p:spTgt spid="19"/>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childTnLst>
                                </p:cTn>
                              </p:par>
                              <p:par>
                                <p:cTn id="38" presetID="0" presetClass="path" presetSubtype="0" accel="50000" decel="50000" fill="hold" nodeType="withEffect">
                                  <p:stCondLst>
                                    <p:cond delay="0"/>
                                  </p:stCondLst>
                                  <p:childTnLst>
                                    <p:animMotion origin="layout" path="M 0.08941 -0.30671 L -2.5E-6 -1.48148E-6 " pathEditMode="relative" rAng="0" ptsTypes="AA">
                                      <p:cBhvr>
                                        <p:cTn id="39" dur="2000" fill="hold"/>
                                        <p:tgtEl>
                                          <p:spTgt spid="20"/>
                                        </p:tgtEl>
                                        <p:attrNameLst>
                                          <p:attrName>ppt_x</p:attrName>
                                          <p:attrName>ppt_y</p:attrName>
                                        </p:attrNameLst>
                                      </p:cBhvr>
                                      <p:rCtr x="-5625" y="15023"/>
                                    </p:animMotion>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1000"/>
                                        <p:tgtEl>
                                          <p:spTgt spid="20"/>
                                        </p:tgtEl>
                                      </p:cBhvr>
                                    </p:animEffect>
                                    <p:set>
                                      <p:cBhvr>
                                        <p:cTn id="44" dur="1" fill="hold">
                                          <p:stCondLst>
                                            <p:cond delay="999"/>
                                          </p:stCondLst>
                                        </p:cTn>
                                        <p:tgtEl>
                                          <p:spTgt spid="20"/>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childTnLst>
                                </p:cTn>
                              </p:par>
                              <p:par>
                                <p:cTn id="48" presetID="0" presetClass="path" presetSubtype="0" accel="50000" decel="50000" fill="hold" nodeType="withEffect">
                                  <p:stCondLst>
                                    <p:cond delay="0"/>
                                  </p:stCondLst>
                                  <p:childTnLst>
                                    <p:animMotion origin="layout" path="M 0.19774 -0.28819 L 3.33333E-6 -1.11111E-6 " pathEditMode="relative" rAng="0" ptsTypes="AA">
                                      <p:cBhvr>
                                        <p:cTn id="49" dur="2000" fill="hold"/>
                                        <p:tgtEl>
                                          <p:spTgt spid="22"/>
                                        </p:tgtEl>
                                        <p:attrNameLst>
                                          <p:attrName>ppt_x</p:attrName>
                                          <p:attrName>ppt_y</p:attrName>
                                        </p:attrNameLst>
                                      </p:cBhvr>
                                      <p:rCtr x="-9896" y="14398"/>
                                    </p:animMotion>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1000"/>
                                        <p:tgtEl>
                                          <p:spTgt spid="22"/>
                                        </p:tgtEl>
                                      </p:cBhvr>
                                    </p:animEffect>
                                    <p:set>
                                      <p:cBhvr>
                                        <p:cTn id="54" dur="1" fill="hold">
                                          <p:stCondLst>
                                            <p:cond delay="999"/>
                                          </p:stCondLst>
                                        </p:cTn>
                                        <p:tgtEl>
                                          <p:spTgt spid="22"/>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childTnLst>
                                </p:cTn>
                              </p:par>
                              <p:par>
                                <p:cTn id="58" presetID="0" presetClass="path" presetSubtype="0" accel="50000" decel="50000" fill="hold" nodeType="withEffect">
                                  <p:stCondLst>
                                    <p:cond delay="0"/>
                                  </p:stCondLst>
                                  <p:childTnLst>
                                    <p:animMotion origin="layout" path="M 0.52066 -0.26042 L -1.66667E-6 3.7037E-7 " pathEditMode="relative" rAng="0" ptsTypes="AA">
                                      <p:cBhvr>
                                        <p:cTn id="59" dur="2000" fill="hold"/>
                                        <p:tgtEl>
                                          <p:spTgt spid="18"/>
                                        </p:tgtEl>
                                        <p:attrNameLst>
                                          <p:attrName>ppt_x</p:attrName>
                                          <p:attrName>ppt_y</p:attrName>
                                        </p:attrNameLst>
                                      </p:cBhvr>
                                      <p:rCtr x="-26042" y="13009"/>
                                    </p:animMotion>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1000"/>
                                        <p:tgtEl>
                                          <p:spTgt spid="18"/>
                                        </p:tgtEl>
                                      </p:cBhvr>
                                    </p:animEffect>
                                    <p:set>
                                      <p:cBhvr>
                                        <p:cTn id="64" dur="1" fill="hold">
                                          <p:stCondLst>
                                            <p:cond delay="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iUTAH Water Quality Research</a:t>
            </a:r>
            <a:endParaRPr lang="en-US" dirty="0"/>
          </a:p>
        </p:txBody>
      </p:sp>
      <p:graphicFrame>
        <p:nvGraphicFramePr>
          <p:cNvPr id="7" name="Diagram 6"/>
          <p:cNvGraphicFramePr/>
          <p:nvPr>
            <p:extLst>
              <p:ext uri="{D42A27DB-BD31-4B8C-83A1-F6EECF244321}">
                <p14:modId xmlns:p14="http://schemas.microsoft.com/office/powerpoint/2010/main" val="2033305240"/>
              </p:ext>
            </p:extLst>
          </p:nvPr>
        </p:nvGraphicFramePr>
        <p:xfrm>
          <a:off x="1708107" y="18081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443113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a:t>
            </a:r>
            <a:r>
              <a:rPr lang="en-US" sz="4400" dirty="0" smtClean="0"/>
              <a:t>  </a:t>
            </a:r>
            <a:r>
              <a:rPr lang="en-US" sz="3600" dirty="0" smtClean="0"/>
              <a:t>G</a:t>
            </a:r>
            <a:r>
              <a:rPr lang="en-US" sz="3600" dirty="0" smtClean="0">
                <a:solidFill>
                  <a:schemeClr val="accent5">
                    <a:lumMod val="20000"/>
                    <a:lumOff val="80000"/>
                  </a:schemeClr>
                </a:solidFill>
              </a:rPr>
              <a:t>radients</a:t>
            </a:r>
            <a:r>
              <a:rPr lang="en-US" sz="3600" dirty="0" smtClean="0"/>
              <a:t> A</a:t>
            </a:r>
            <a:r>
              <a:rPr lang="en-US" sz="3600" dirty="0" smtClean="0">
                <a:solidFill>
                  <a:schemeClr val="accent5">
                    <a:lumMod val="20000"/>
                    <a:lumOff val="80000"/>
                  </a:schemeClr>
                </a:solidFill>
              </a:rPr>
              <a:t>long</a:t>
            </a:r>
            <a:r>
              <a:rPr lang="en-US" sz="3600" dirty="0" smtClean="0"/>
              <a:t> M</a:t>
            </a:r>
            <a:r>
              <a:rPr lang="en-US" sz="3600" dirty="0" smtClean="0">
                <a:solidFill>
                  <a:schemeClr val="accent5">
                    <a:lumMod val="20000"/>
                    <a:lumOff val="80000"/>
                  </a:schemeClr>
                </a:solidFill>
              </a:rPr>
              <a:t>ountain to </a:t>
            </a:r>
            <a:r>
              <a:rPr lang="en-US" sz="3600" dirty="0" smtClean="0"/>
              <a:t>U</a:t>
            </a:r>
            <a:r>
              <a:rPr lang="en-US" sz="3600" dirty="0" smtClean="0">
                <a:solidFill>
                  <a:schemeClr val="accent5">
                    <a:lumMod val="20000"/>
                    <a:lumOff val="80000"/>
                  </a:schemeClr>
                </a:solidFill>
              </a:rPr>
              <a:t>rban</a:t>
            </a:r>
            <a:r>
              <a:rPr lang="en-US" sz="3600" dirty="0" smtClean="0"/>
              <a:t> T</a:t>
            </a:r>
            <a:r>
              <a:rPr lang="en-US" sz="3600" dirty="0" smtClean="0">
                <a:solidFill>
                  <a:schemeClr val="accent5">
                    <a:lumMod val="20000"/>
                    <a:lumOff val="80000"/>
                  </a:schemeClr>
                </a:solidFill>
              </a:rPr>
              <a:t>ransitions</a:t>
            </a:r>
            <a:endParaRPr lang="en-US" sz="3800" dirty="0">
              <a:solidFill>
                <a:schemeClr val="accent5">
                  <a:lumMod val="20000"/>
                  <a:lumOff val="80000"/>
                </a:schemeClr>
              </a:solidFill>
              <a:latin typeface="+mj-lt"/>
            </a:endParaRPr>
          </a:p>
        </p:txBody>
      </p:sp>
      <p:sp>
        <p:nvSpPr>
          <p:cNvPr id="12" name="Content Placeholder 2"/>
          <p:cNvSpPr txBox="1">
            <a:spLocks/>
          </p:cNvSpPr>
          <p:nvPr/>
        </p:nvSpPr>
        <p:spPr>
          <a:xfrm>
            <a:off x="295326" y="1482536"/>
            <a:ext cx="4658199" cy="1764460"/>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Arial Narrow"/>
                <a:cs typeface="Arial Narrow"/>
              </a:rPr>
              <a:t>Three watersheds instrumented from a mountain to urban gradient</a:t>
            </a:r>
          </a:p>
          <a:p>
            <a:r>
              <a:rPr lang="en-US" dirty="0"/>
              <a:t>Watersheds with similar water source (high elevation snow) but different land use </a:t>
            </a:r>
            <a:r>
              <a:rPr lang="en-US" dirty="0" smtClean="0"/>
              <a:t>transitions</a:t>
            </a:r>
            <a:endParaRPr lang="en-US" dirty="0"/>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7" name="Picture 6" descr="\\vmware-host\Shared Folders\Documents\Working\Proposals\2011 NSF Utah EPSCoR Track 1\Figures\EPSCoR_Map_Figure_Mod_2-9-2013.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400834" y="1344642"/>
            <a:ext cx="4508734" cy="530639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 name="Group 3"/>
          <p:cNvGrpSpPr/>
          <p:nvPr/>
        </p:nvGrpSpPr>
        <p:grpSpPr>
          <a:xfrm>
            <a:off x="730292" y="3448945"/>
            <a:ext cx="2937909" cy="3131086"/>
            <a:chOff x="619995" y="3356695"/>
            <a:chExt cx="3011385" cy="3358348"/>
          </a:xfrm>
        </p:grpSpPr>
        <p:sp>
          <p:nvSpPr>
            <p:cNvPr id="8" name="Freeform 7"/>
            <p:cNvSpPr/>
            <p:nvPr/>
          </p:nvSpPr>
          <p:spPr>
            <a:xfrm>
              <a:off x="2774982" y="3356695"/>
              <a:ext cx="413979" cy="3334583"/>
            </a:xfrm>
            <a:custGeom>
              <a:avLst/>
              <a:gdLst>
                <a:gd name="connsiteX0" fmla="*/ 258389 w 945409"/>
                <a:gd name="connsiteY0" fmla="*/ 0 h 6350195"/>
                <a:gd name="connsiteX1" fmla="*/ 569567 w 945409"/>
                <a:gd name="connsiteY1" fmla="*/ 176628 h 6350195"/>
                <a:gd name="connsiteX2" fmla="*/ 544336 w 945409"/>
                <a:gd name="connsiteY2" fmla="*/ 605582 h 6350195"/>
                <a:gd name="connsiteX3" fmla="*/ 754591 w 945409"/>
                <a:gd name="connsiteY3" fmla="*/ 891551 h 6350195"/>
                <a:gd name="connsiteX4" fmla="*/ 460234 w 945409"/>
                <a:gd name="connsiteY4" fmla="*/ 1413024 h 6350195"/>
                <a:gd name="connsiteX5" fmla="*/ 779822 w 945409"/>
                <a:gd name="connsiteY5" fmla="*/ 1976551 h 6350195"/>
                <a:gd name="connsiteX6" fmla="*/ 931206 w 945409"/>
                <a:gd name="connsiteY6" fmla="*/ 2598954 h 6350195"/>
                <a:gd name="connsiteX7" fmla="*/ 435003 w 945409"/>
                <a:gd name="connsiteY7" fmla="*/ 3238179 h 6350195"/>
                <a:gd name="connsiteX8" fmla="*/ 6083 w 945409"/>
                <a:gd name="connsiteY8" fmla="*/ 3683954 h 6350195"/>
                <a:gd name="connsiteX9" fmla="*/ 216338 w 945409"/>
                <a:gd name="connsiteY9" fmla="*/ 4398877 h 6350195"/>
                <a:gd name="connsiteX10" fmla="*/ 678899 w 945409"/>
                <a:gd name="connsiteY10" fmla="*/ 4945582 h 6350195"/>
                <a:gd name="connsiteX11" fmla="*/ 636848 w 945409"/>
                <a:gd name="connsiteY11" fmla="*/ 5643683 h 6350195"/>
                <a:gd name="connsiteX12" fmla="*/ 275209 w 945409"/>
                <a:gd name="connsiteY12" fmla="*/ 6131513 h 6350195"/>
                <a:gd name="connsiteX13" fmla="*/ 275209 w 945409"/>
                <a:gd name="connsiteY13" fmla="*/ 6350195 h 635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409" h="6350195">
                  <a:moveTo>
                    <a:pt x="258389" y="0"/>
                  </a:moveTo>
                  <a:cubicBezTo>
                    <a:pt x="390149" y="37849"/>
                    <a:pt x="521909" y="75698"/>
                    <a:pt x="569567" y="176628"/>
                  </a:cubicBezTo>
                  <a:cubicBezTo>
                    <a:pt x="617225" y="277558"/>
                    <a:pt x="513499" y="486428"/>
                    <a:pt x="544336" y="605582"/>
                  </a:cubicBezTo>
                  <a:cubicBezTo>
                    <a:pt x="575173" y="724736"/>
                    <a:pt x="768608" y="756977"/>
                    <a:pt x="754591" y="891551"/>
                  </a:cubicBezTo>
                  <a:cubicBezTo>
                    <a:pt x="740574" y="1026125"/>
                    <a:pt x="456029" y="1232191"/>
                    <a:pt x="460234" y="1413024"/>
                  </a:cubicBezTo>
                  <a:cubicBezTo>
                    <a:pt x="464439" y="1593857"/>
                    <a:pt x="701327" y="1778896"/>
                    <a:pt x="779822" y="1976551"/>
                  </a:cubicBezTo>
                  <a:cubicBezTo>
                    <a:pt x="858317" y="2174206"/>
                    <a:pt x="988676" y="2388683"/>
                    <a:pt x="931206" y="2598954"/>
                  </a:cubicBezTo>
                  <a:cubicBezTo>
                    <a:pt x="873736" y="2809225"/>
                    <a:pt x="589190" y="3057346"/>
                    <a:pt x="435003" y="3238179"/>
                  </a:cubicBezTo>
                  <a:cubicBezTo>
                    <a:pt x="280816" y="3419012"/>
                    <a:pt x="42527" y="3490504"/>
                    <a:pt x="6083" y="3683954"/>
                  </a:cubicBezTo>
                  <a:cubicBezTo>
                    <a:pt x="-30361" y="3877404"/>
                    <a:pt x="104202" y="4188606"/>
                    <a:pt x="216338" y="4398877"/>
                  </a:cubicBezTo>
                  <a:cubicBezTo>
                    <a:pt x="328474" y="4609148"/>
                    <a:pt x="608814" y="4738114"/>
                    <a:pt x="678899" y="4945582"/>
                  </a:cubicBezTo>
                  <a:cubicBezTo>
                    <a:pt x="748984" y="5153050"/>
                    <a:pt x="704130" y="5446028"/>
                    <a:pt x="636848" y="5643683"/>
                  </a:cubicBezTo>
                  <a:cubicBezTo>
                    <a:pt x="569566" y="5841338"/>
                    <a:pt x="335482" y="6013761"/>
                    <a:pt x="275209" y="6131513"/>
                  </a:cubicBezTo>
                  <a:cubicBezTo>
                    <a:pt x="214936" y="6249265"/>
                    <a:pt x="272406" y="6337579"/>
                    <a:pt x="275209" y="6350195"/>
                  </a:cubicBezTo>
                </a:path>
              </a:pathLst>
            </a:custGeom>
            <a:ln w="381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Oval 8"/>
            <p:cNvSpPr>
              <a:spLocks noChangeAspect="1"/>
            </p:cNvSpPr>
            <p:nvPr/>
          </p:nvSpPr>
          <p:spPr>
            <a:xfrm>
              <a:off x="2917290" y="3567486"/>
              <a:ext cx="273810" cy="273825"/>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2879816" y="4832419"/>
              <a:ext cx="273810" cy="273825"/>
            </a:xfrm>
            <a:prstGeom prst="ellipse">
              <a:avLst/>
            </a:prstGeom>
            <a:solidFill>
              <a:srgbClr val="B01011"/>
            </a:solidFill>
            <a:ln>
              <a:solidFill>
                <a:srgbClr val="B010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2774982" y="5580184"/>
              <a:ext cx="273810" cy="273825"/>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a:off x="2944534" y="4191534"/>
              <a:ext cx="273810" cy="273825"/>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a:spLocks noChangeAspect="1"/>
            </p:cNvSpPr>
            <p:nvPr/>
          </p:nvSpPr>
          <p:spPr>
            <a:xfrm>
              <a:off x="2807526" y="6332433"/>
              <a:ext cx="273810" cy="273825"/>
            </a:xfrm>
            <a:prstGeom prst="ellipse">
              <a:avLst/>
            </a:prstGeom>
            <a:solidFill>
              <a:srgbClr val="B01011"/>
            </a:solidFill>
            <a:ln>
              <a:solidFill>
                <a:srgbClr val="B010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a:spLocks noChangeAspect="1"/>
            </p:cNvSpPr>
            <p:nvPr/>
          </p:nvSpPr>
          <p:spPr>
            <a:xfrm>
              <a:off x="3296623" y="3545598"/>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a:spLocks noChangeAspect="1"/>
            </p:cNvSpPr>
            <p:nvPr/>
          </p:nvSpPr>
          <p:spPr>
            <a:xfrm>
              <a:off x="3386514" y="4121409"/>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a:spLocks noChangeAspect="1"/>
            </p:cNvSpPr>
            <p:nvPr/>
          </p:nvSpPr>
          <p:spPr>
            <a:xfrm>
              <a:off x="3270070" y="4869953"/>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a:spLocks noChangeAspect="1"/>
            </p:cNvSpPr>
            <p:nvPr/>
          </p:nvSpPr>
          <p:spPr>
            <a:xfrm>
              <a:off x="3219197" y="5580184"/>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a:spLocks noChangeAspect="1"/>
            </p:cNvSpPr>
            <p:nvPr/>
          </p:nvSpPr>
          <p:spPr>
            <a:xfrm>
              <a:off x="3191100" y="6288657"/>
              <a:ext cx="232889" cy="317601"/>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712591" y="4661772"/>
              <a:ext cx="2918789" cy="1"/>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3267" y="4694661"/>
              <a:ext cx="975877" cy="1119181"/>
            </a:xfrm>
            <a:prstGeom prst="rect">
              <a:avLst/>
            </a:prstGeom>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592007" y="5027143"/>
              <a:ext cx="700679" cy="760239"/>
            </a:xfrm>
            <a:prstGeom prst="rect">
              <a:avLst/>
            </a:prstGeom>
          </p:spPr>
        </p:pic>
        <p:pic>
          <p:nvPicPr>
            <p:cNvPr id="24" name="Picture 23"/>
            <p:cNvPicPr>
              <a:picLocks noChangeAspect="1"/>
            </p:cNvPicPr>
            <p:nvPr/>
          </p:nvPicPr>
          <p:blipFill rotWithShape="1">
            <a:blip r:embed="rId6" cstate="print">
              <a:clrChange>
                <a:clrFrom>
                  <a:srgbClr val="FCFCFC"/>
                </a:clrFrom>
                <a:clrTo>
                  <a:srgbClr val="FCFCFC">
                    <a:alpha val="0"/>
                  </a:srgbClr>
                </a:clrTo>
              </a:clrChange>
              <a:extLst>
                <a:ext uri="{28A0092B-C50C-407E-A947-70E740481C1C}">
                  <a14:useLocalDpi xmlns:a14="http://schemas.microsoft.com/office/drawing/2010/main"/>
                </a:ext>
              </a:extLst>
            </a:blip>
            <a:srcRect/>
            <a:stretch/>
          </p:blipFill>
          <p:spPr>
            <a:xfrm>
              <a:off x="898432" y="3705354"/>
              <a:ext cx="1599419" cy="591379"/>
            </a:xfrm>
            <a:prstGeom prst="rect">
              <a:avLst/>
            </a:prstGeom>
          </p:spPr>
        </p:pic>
        <p:sp>
          <p:nvSpPr>
            <p:cNvPr id="25" name="TextBox 24"/>
            <p:cNvSpPr txBox="1"/>
            <p:nvPr/>
          </p:nvSpPr>
          <p:spPr>
            <a:xfrm>
              <a:off x="619995" y="4384773"/>
              <a:ext cx="2205059" cy="276999"/>
            </a:xfrm>
            <a:prstGeom prst="rect">
              <a:avLst/>
            </a:prstGeom>
            <a:noFill/>
          </p:spPr>
          <p:txBody>
            <a:bodyPr wrap="square" rtlCol="0">
              <a:spAutoFit/>
            </a:bodyPr>
            <a:lstStyle/>
            <a:p>
              <a:r>
                <a:rPr lang="en-US" sz="1200" dirty="0" smtClean="0"/>
                <a:t>Mountain to Valley Transition</a:t>
              </a:r>
              <a:endParaRPr lang="en-US" sz="1200" dirty="0"/>
            </a:p>
          </p:txBody>
        </p:sp>
        <p:sp>
          <p:nvSpPr>
            <p:cNvPr id="26" name="TextBox 25"/>
            <p:cNvSpPr txBox="1"/>
            <p:nvPr/>
          </p:nvSpPr>
          <p:spPr>
            <a:xfrm>
              <a:off x="988592" y="5676297"/>
              <a:ext cx="1831841" cy="1038746"/>
            </a:xfrm>
            <a:prstGeom prst="rect">
              <a:avLst/>
            </a:prstGeom>
            <a:noFill/>
          </p:spPr>
          <p:txBody>
            <a:bodyPr wrap="square" rtlCol="0">
              <a:spAutoFit/>
            </a:bodyPr>
            <a:lstStyle/>
            <a:p>
              <a:pPr>
                <a:lnSpc>
                  <a:spcPct val="175000"/>
                </a:lnSpc>
              </a:pPr>
              <a:r>
                <a:rPr lang="en-US" sz="1200" dirty="0" smtClean="0"/>
                <a:t>Fundamental Aquatic Sites</a:t>
              </a:r>
            </a:p>
            <a:p>
              <a:pPr>
                <a:lnSpc>
                  <a:spcPct val="175000"/>
                </a:lnSpc>
              </a:pPr>
              <a:r>
                <a:rPr lang="en-US" sz="1200" dirty="0" smtClean="0"/>
                <a:t>Enhanced Aquatic Sites</a:t>
              </a:r>
            </a:p>
            <a:p>
              <a:pPr>
                <a:lnSpc>
                  <a:spcPct val="175000"/>
                </a:lnSpc>
              </a:pPr>
              <a:r>
                <a:rPr lang="en-US" sz="1200" dirty="0" smtClean="0"/>
                <a:t>Climate/Terrestrial Sites</a:t>
              </a:r>
              <a:endParaRPr lang="en-US" sz="1200" dirty="0"/>
            </a:p>
          </p:txBody>
        </p:sp>
        <p:sp>
          <p:nvSpPr>
            <p:cNvPr id="27" name="Oval 26"/>
            <p:cNvSpPr>
              <a:spLocks noChangeAspect="1"/>
            </p:cNvSpPr>
            <p:nvPr/>
          </p:nvSpPr>
          <p:spPr>
            <a:xfrm>
              <a:off x="781208" y="5854009"/>
              <a:ext cx="225384" cy="228546"/>
            </a:xfrm>
            <a:prstGeom prst="ellipse">
              <a:avLst/>
            </a:prstGeom>
            <a:solidFill>
              <a:srgbClr val="3366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781208" y="6134332"/>
              <a:ext cx="221805" cy="227364"/>
            </a:xfrm>
            <a:prstGeom prst="ellipse">
              <a:avLst/>
            </a:prstGeom>
            <a:solidFill>
              <a:srgbClr val="B01011"/>
            </a:solidFill>
            <a:ln>
              <a:solidFill>
                <a:srgbClr val="B0101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a:spLocks noChangeAspect="1"/>
            </p:cNvSpPr>
            <p:nvPr/>
          </p:nvSpPr>
          <p:spPr>
            <a:xfrm>
              <a:off x="806438" y="6401860"/>
              <a:ext cx="187679" cy="255945"/>
            </a:xfrm>
            <a:prstGeom prst="triangl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363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a:t>GAMUT:  </a:t>
            </a:r>
            <a:r>
              <a:rPr lang="en-US" sz="3600" dirty="0"/>
              <a:t>G</a:t>
            </a:r>
            <a:r>
              <a:rPr lang="en-US" sz="3600" dirty="0">
                <a:solidFill>
                  <a:schemeClr val="accent5">
                    <a:lumMod val="20000"/>
                    <a:lumOff val="80000"/>
                  </a:schemeClr>
                </a:solidFill>
              </a:rPr>
              <a:t>radients</a:t>
            </a:r>
            <a:r>
              <a:rPr lang="en-US" sz="3600" dirty="0"/>
              <a:t> A</a:t>
            </a:r>
            <a:r>
              <a:rPr lang="en-US" sz="3600" dirty="0">
                <a:solidFill>
                  <a:schemeClr val="accent5">
                    <a:lumMod val="20000"/>
                    <a:lumOff val="80000"/>
                  </a:schemeClr>
                </a:solidFill>
              </a:rPr>
              <a:t>long</a:t>
            </a:r>
            <a:r>
              <a:rPr lang="en-US" sz="3600" dirty="0"/>
              <a:t> M</a:t>
            </a:r>
            <a:r>
              <a:rPr lang="en-US" sz="3600" dirty="0">
                <a:solidFill>
                  <a:schemeClr val="accent5">
                    <a:lumMod val="20000"/>
                    <a:lumOff val="80000"/>
                  </a:schemeClr>
                </a:solidFill>
              </a:rPr>
              <a:t>ountain to </a:t>
            </a:r>
            <a:r>
              <a:rPr lang="en-US" sz="3600" dirty="0"/>
              <a:t>U</a:t>
            </a:r>
            <a:r>
              <a:rPr lang="en-US" sz="3600" dirty="0">
                <a:solidFill>
                  <a:schemeClr val="accent5">
                    <a:lumMod val="20000"/>
                    <a:lumOff val="80000"/>
                  </a:schemeClr>
                </a:solidFill>
              </a:rPr>
              <a:t>rban</a:t>
            </a:r>
            <a:r>
              <a:rPr lang="en-US" sz="3600" dirty="0"/>
              <a:t> T</a:t>
            </a:r>
            <a:r>
              <a:rPr lang="en-US" sz="3600" dirty="0">
                <a:solidFill>
                  <a:schemeClr val="accent5">
                    <a:lumMod val="20000"/>
                    <a:lumOff val="80000"/>
                  </a:schemeClr>
                </a:solidFill>
              </a:rPr>
              <a:t>ransitions</a:t>
            </a:r>
            <a:endParaRPr lang="en-US" sz="3600" dirty="0">
              <a:latin typeface="+mj-lt"/>
            </a:endParaRPr>
          </a:p>
        </p:txBody>
      </p:sp>
      <p:sp>
        <p:nvSpPr>
          <p:cNvPr id="12" name="Content Placeholder 2"/>
          <p:cNvSpPr txBox="1">
            <a:spLocks/>
          </p:cNvSpPr>
          <p:nvPr/>
        </p:nvSpPr>
        <p:spPr>
          <a:xfrm>
            <a:off x="6522644" y="1667575"/>
            <a:ext cx="2366940" cy="65849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smtClean="0">
                <a:latin typeface="Arial Narrow"/>
                <a:cs typeface="Arial Narrow"/>
              </a:rPr>
              <a:t>40</a:t>
            </a:r>
            <a:r>
              <a:rPr lang="en-US" dirty="0" smtClean="0">
                <a:latin typeface="Arial Narrow"/>
                <a:cs typeface="Arial Narrow"/>
              </a:rPr>
              <a:t> </a:t>
            </a:r>
            <a:r>
              <a:rPr lang="en-US" sz="2400" dirty="0" smtClean="0">
                <a:latin typeface="Arial Narrow"/>
                <a:cs typeface="Arial Narrow"/>
              </a:rPr>
              <a:t>sites</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4" name="Picture 3" descr="Figure3.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9888" y="1383075"/>
            <a:ext cx="6316686" cy="52427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95000" y="4134871"/>
            <a:ext cx="2047376" cy="950759"/>
          </a:xfrm>
          <a:prstGeom prst="rect">
            <a:avLst/>
          </a:prstGeom>
          <a:ln>
            <a:noFill/>
          </a:ln>
          <a:effectLst>
            <a:outerShdw blurRad="292100" dist="139700" dir="2700000" algn="tl" rotWithShape="0">
              <a:srgbClr val="333333">
                <a:alpha val="65000"/>
              </a:srgbClr>
            </a:outerShdw>
          </a:effectLst>
        </p:spPr>
      </p:pic>
      <p:sp>
        <p:nvSpPr>
          <p:cNvPr id="19" name="Content Placeholder 2"/>
          <p:cNvSpPr txBox="1">
            <a:spLocks/>
          </p:cNvSpPr>
          <p:nvPr/>
        </p:nvSpPr>
        <p:spPr>
          <a:xfrm>
            <a:off x="6522644" y="3486982"/>
            <a:ext cx="2366940" cy="87212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smtClean="0">
                <a:latin typeface="Arial Narrow"/>
                <a:cs typeface="Arial Narrow"/>
              </a:rPr>
              <a:t>2000</a:t>
            </a:r>
            <a:r>
              <a:rPr lang="en-US" dirty="0" smtClean="0">
                <a:latin typeface="Arial Narrow"/>
                <a:cs typeface="Arial Narrow"/>
              </a:rPr>
              <a:t> </a:t>
            </a:r>
            <a:r>
              <a:rPr lang="en-US" sz="2400" dirty="0" smtClean="0">
                <a:latin typeface="Arial Narrow"/>
                <a:cs typeface="Arial Narrow"/>
              </a:rPr>
              <a:t>data series</a:t>
            </a:r>
          </a:p>
        </p:txBody>
      </p:sp>
      <p:sp>
        <p:nvSpPr>
          <p:cNvPr id="20" name="Content Placeholder 2"/>
          <p:cNvSpPr txBox="1">
            <a:spLocks/>
          </p:cNvSpPr>
          <p:nvPr/>
        </p:nvSpPr>
        <p:spPr>
          <a:xfrm>
            <a:off x="6566748" y="5427371"/>
            <a:ext cx="2366940" cy="91462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80000"/>
              </a:lnSpc>
              <a:buNone/>
            </a:pPr>
            <a:r>
              <a:rPr lang="en-US" sz="3600" b="1" dirty="0" smtClean="0">
                <a:latin typeface="Arial Narrow"/>
                <a:cs typeface="Arial Narrow"/>
              </a:rPr>
              <a:t>174 million+ </a:t>
            </a:r>
            <a:r>
              <a:rPr lang="en-US" sz="2400" dirty="0" smtClean="0">
                <a:latin typeface="Arial Narrow"/>
                <a:cs typeface="Arial Narrow"/>
              </a:rPr>
              <a:t>values over 3.5 years</a:t>
            </a:r>
            <a:endParaRPr lang="en-US" sz="2400" dirty="0">
              <a:latin typeface="Arial Narrow"/>
              <a:cs typeface="Arial Narrow"/>
            </a:endParaRPr>
          </a:p>
        </p:txBody>
      </p:sp>
      <p:pic>
        <p:nvPicPr>
          <p:cNvPr id="9" name="Picture 8"/>
          <p:cNvPicPr>
            <a:picLocks noChangeAspect="1"/>
          </p:cNvPicPr>
          <p:nvPr/>
        </p:nvPicPr>
        <p:blipFill rotWithShape="1">
          <a:blip r:embed="rId5" cstate="print">
            <a:clrChange>
              <a:clrFrom>
                <a:srgbClr val="B0D5E3"/>
              </a:clrFrom>
              <a:clrTo>
                <a:srgbClr val="B0D5E3">
                  <a:alpha val="0"/>
                </a:srgbClr>
              </a:clrTo>
            </a:clrChange>
            <a:extLst>
              <a:ext uri="{28A0092B-C50C-407E-A947-70E740481C1C}">
                <a14:useLocalDpi xmlns:a14="http://schemas.microsoft.com/office/drawing/2010/main"/>
              </a:ext>
            </a:extLst>
          </a:blip>
          <a:srcRect/>
          <a:stretch/>
        </p:blipFill>
        <p:spPr>
          <a:xfrm>
            <a:off x="7347852" y="2282450"/>
            <a:ext cx="691143" cy="1059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210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a:t>GAMUT:  </a:t>
            </a:r>
            <a:r>
              <a:rPr lang="en-US" sz="3600" dirty="0"/>
              <a:t>G</a:t>
            </a:r>
            <a:r>
              <a:rPr lang="en-US" sz="3600" dirty="0">
                <a:solidFill>
                  <a:schemeClr val="accent5">
                    <a:lumMod val="20000"/>
                    <a:lumOff val="80000"/>
                  </a:schemeClr>
                </a:solidFill>
              </a:rPr>
              <a:t>radients</a:t>
            </a:r>
            <a:r>
              <a:rPr lang="en-US" sz="3600" dirty="0"/>
              <a:t> A</a:t>
            </a:r>
            <a:r>
              <a:rPr lang="en-US" sz="3600" dirty="0">
                <a:solidFill>
                  <a:schemeClr val="accent5">
                    <a:lumMod val="20000"/>
                    <a:lumOff val="80000"/>
                  </a:schemeClr>
                </a:solidFill>
              </a:rPr>
              <a:t>long</a:t>
            </a:r>
            <a:r>
              <a:rPr lang="en-US" sz="3600" dirty="0"/>
              <a:t> M</a:t>
            </a:r>
            <a:r>
              <a:rPr lang="en-US" sz="3600" dirty="0">
                <a:solidFill>
                  <a:schemeClr val="accent5">
                    <a:lumMod val="20000"/>
                    <a:lumOff val="80000"/>
                  </a:schemeClr>
                </a:solidFill>
              </a:rPr>
              <a:t>ountain to </a:t>
            </a:r>
            <a:r>
              <a:rPr lang="en-US" sz="3600" dirty="0"/>
              <a:t>U</a:t>
            </a:r>
            <a:r>
              <a:rPr lang="en-US" sz="3600" dirty="0">
                <a:solidFill>
                  <a:schemeClr val="accent5">
                    <a:lumMod val="20000"/>
                    <a:lumOff val="80000"/>
                  </a:schemeClr>
                </a:solidFill>
              </a:rPr>
              <a:t>rban</a:t>
            </a:r>
            <a:r>
              <a:rPr lang="en-US" sz="3600" dirty="0"/>
              <a:t> T</a:t>
            </a:r>
            <a:r>
              <a:rPr lang="en-US" sz="3600" dirty="0">
                <a:solidFill>
                  <a:schemeClr val="accent5">
                    <a:lumMod val="20000"/>
                    <a:lumOff val="80000"/>
                  </a:schemeClr>
                </a:solidFill>
              </a:rPr>
              <a:t>ransitions</a:t>
            </a:r>
            <a:endParaRPr lang="en-US" sz="3600" dirty="0">
              <a:solidFill>
                <a:schemeClr val="accent5"/>
              </a:solidFill>
              <a:latin typeface="+mj-lt"/>
            </a:endParaRP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3886" y="1332431"/>
            <a:ext cx="5907024" cy="5335616"/>
          </a:xfrm>
          <a:prstGeom prst="rect">
            <a:avLst/>
          </a:prstGeom>
        </p:spPr>
      </p:pic>
      <p:sp>
        <p:nvSpPr>
          <p:cNvPr id="30" name="Content Placeholder 2"/>
          <p:cNvSpPr txBox="1">
            <a:spLocks/>
          </p:cNvSpPr>
          <p:nvPr/>
        </p:nvSpPr>
        <p:spPr>
          <a:xfrm>
            <a:off x="6053328" y="1405582"/>
            <a:ext cx="2990088" cy="5525569"/>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56"/>
              </a:spcBef>
            </a:pPr>
            <a:r>
              <a:rPr lang="en-US" dirty="0"/>
              <a:t>Measures aspects of </a:t>
            </a:r>
            <a:r>
              <a:rPr lang="en-US" dirty="0" smtClean="0"/>
              <a:t>water </a:t>
            </a:r>
            <a:r>
              <a:rPr lang="en-US" dirty="0"/>
              <a:t>inputs and outputs and water quality over mountain-to-urban gradient</a:t>
            </a:r>
          </a:p>
          <a:p>
            <a:r>
              <a:rPr lang="en-US" dirty="0" smtClean="0"/>
              <a:t>Mix </a:t>
            </a:r>
            <a:r>
              <a:rPr lang="en-US" dirty="0"/>
              <a:t>of aquatic and terrestrial </a:t>
            </a:r>
            <a:r>
              <a:rPr lang="en-US" i="1" dirty="0"/>
              <a:t>in situ </a:t>
            </a:r>
            <a:r>
              <a:rPr lang="en-US" dirty="0"/>
              <a:t>and </a:t>
            </a:r>
            <a:r>
              <a:rPr lang="en-US" dirty="0" smtClean="0"/>
              <a:t/>
            </a:r>
            <a:br>
              <a:rPr lang="en-US" dirty="0" smtClean="0"/>
            </a:br>
            <a:r>
              <a:rPr lang="en-US" dirty="0" smtClean="0"/>
              <a:t>re-locatable sensors</a:t>
            </a:r>
          </a:p>
          <a:p>
            <a:r>
              <a:rPr lang="en-US" dirty="0" smtClean="0"/>
              <a:t>Water quality variables: </a:t>
            </a:r>
          </a:p>
          <a:p>
            <a:pPr lvl="1"/>
            <a:r>
              <a:rPr lang="en-US" dirty="0" smtClean="0"/>
              <a:t>Temperature</a:t>
            </a:r>
          </a:p>
          <a:p>
            <a:pPr lvl="1"/>
            <a:r>
              <a:rPr lang="en-US" dirty="0" smtClean="0"/>
              <a:t>pH</a:t>
            </a:r>
          </a:p>
          <a:p>
            <a:pPr lvl="1"/>
            <a:r>
              <a:rPr lang="en-US" dirty="0" smtClean="0"/>
              <a:t>Specific Conductance</a:t>
            </a:r>
          </a:p>
          <a:p>
            <a:pPr lvl="1"/>
            <a:r>
              <a:rPr lang="en-US" dirty="0" smtClean="0"/>
              <a:t>Dissolved Oxygen</a:t>
            </a:r>
          </a:p>
          <a:p>
            <a:pPr lvl="1"/>
            <a:r>
              <a:rPr lang="en-US" dirty="0" smtClean="0"/>
              <a:t>Turbidity</a:t>
            </a:r>
          </a:p>
          <a:p>
            <a:pPr lvl="1"/>
            <a:r>
              <a:rPr lang="en-US" dirty="0" err="1" smtClean="0"/>
              <a:t>fDOM</a:t>
            </a:r>
            <a:endParaRPr lang="en-US" dirty="0" smtClean="0"/>
          </a:p>
          <a:p>
            <a:pPr lvl="1"/>
            <a:r>
              <a:rPr lang="en-US" dirty="0" err="1" smtClean="0"/>
              <a:t>Phycocyanin</a:t>
            </a:r>
            <a:endParaRPr lang="en-US" dirty="0" smtClean="0"/>
          </a:p>
          <a:p>
            <a:pPr lvl="1"/>
            <a:r>
              <a:rPr lang="en-US" dirty="0" smtClean="0"/>
              <a:t>Nitrate</a:t>
            </a:r>
            <a:endParaRPr lang="en-US" dirty="0"/>
          </a:p>
        </p:txBody>
      </p:sp>
    </p:spTree>
    <p:extLst>
      <p:ext uri="{BB962C8B-B14F-4D97-AF65-F5344CB8AC3E}">
        <p14:creationId xmlns:p14="http://schemas.microsoft.com/office/powerpoint/2010/main" val="38143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a:t>GAMUT:  </a:t>
            </a:r>
            <a:r>
              <a:rPr lang="en-US" sz="3600" dirty="0"/>
              <a:t>G</a:t>
            </a:r>
            <a:r>
              <a:rPr lang="en-US" sz="3600" dirty="0">
                <a:solidFill>
                  <a:schemeClr val="accent5">
                    <a:lumMod val="20000"/>
                    <a:lumOff val="80000"/>
                  </a:schemeClr>
                </a:solidFill>
              </a:rPr>
              <a:t>radients</a:t>
            </a:r>
            <a:r>
              <a:rPr lang="en-US" sz="3600" dirty="0"/>
              <a:t> A</a:t>
            </a:r>
            <a:r>
              <a:rPr lang="en-US" sz="3600" dirty="0">
                <a:solidFill>
                  <a:schemeClr val="accent5">
                    <a:lumMod val="20000"/>
                    <a:lumOff val="80000"/>
                  </a:schemeClr>
                </a:solidFill>
              </a:rPr>
              <a:t>long</a:t>
            </a:r>
            <a:r>
              <a:rPr lang="en-US" sz="3600" dirty="0"/>
              <a:t> M</a:t>
            </a:r>
            <a:r>
              <a:rPr lang="en-US" sz="3600" dirty="0">
                <a:solidFill>
                  <a:schemeClr val="accent5">
                    <a:lumMod val="20000"/>
                    <a:lumOff val="80000"/>
                  </a:schemeClr>
                </a:solidFill>
              </a:rPr>
              <a:t>ountain to </a:t>
            </a:r>
            <a:r>
              <a:rPr lang="en-US" sz="3600" dirty="0"/>
              <a:t>U</a:t>
            </a:r>
            <a:r>
              <a:rPr lang="en-US" sz="3600" dirty="0">
                <a:solidFill>
                  <a:schemeClr val="accent5">
                    <a:lumMod val="20000"/>
                    <a:lumOff val="80000"/>
                  </a:schemeClr>
                </a:solidFill>
              </a:rPr>
              <a:t>rban</a:t>
            </a:r>
            <a:r>
              <a:rPr lang="en-US" sz="3600" dirty="0"/>
              <a:t> T</a:t>
            </a:r>
            <a:r>
              <a:rPr lang="en-US" sz="3600" dirty="0">
                <a:solidFill>
                  <a:schemeClr val="accent5">
                    <a:lumMod val="20000"/>
                    <a:lumOff val="80000"/>
                  </a:schemeClr>
                </a:solidFill>
              </a:rPr>
              <a:t>ransitions</a:t>
            </a:r>
            <a:endParaRPr lang="en-US" sz="3600" dirty="0">
              <a:solidFill>
                <a:schemeClr val="accent5"/>
              </a:solidFill>
              <a:latin typeface="+mj-lt"/>
            </a:endParaRP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t="2521"/>
          <a:stretch/>
        </p:blipFill>
        <p:spPr>
          <a:xfrm>
            <a:off x="1517507" y="1392675"/>
            <a:ext cx="7054099" cy="5126598"/>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6449" y="3885835"/>
            <a:ext cx="1305519" cy="1877904"/>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485995" y="1374387"/>
            <a:ext cx="968346" cy="1712585"/>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35658" y="5885338"/>
            <a:ext cx="1729718" cy="972662"/>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790464" y="5763739"/>
            <a:ext cx="1604227" cy="1047949"/>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635029" y="2751308"/>
            <a:ext cx="1896247" cy="1066306"/>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2663822" y="3903901"/>
            <a:ext cx="1251836" cy="1175003"/>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437723" y="3546511"/>
            <a:ext cx="1183212" cy="1849366"/>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830994" y="1615513"/>
            <a:ext cx="1896248" cy="1066306"/>
          </a:xfrm>
          <a:prstGeom prst="rect">
            <a:avLst/>
          </a:prstGeom>
          <a:ln>
            <a:noFill/>
          </a:ln>
          <a:effectLst>
            <a:outerShdw blurRad="190500" algn="tl" rotWithShape="0">
              <a:srgbClr val="000000">
                <a:alpha val="70000"/>
              </a:srgbClr>
            </a:outerShdw>
          </a:effectLst>
        </p:spPr>
      </p:pic>
      <p:pic>
        <p:nvPicPr>
          <p:cNvPr id="18" name="Picture 17"/>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5990235" y="3388288"/>
            <a:ext cx="1912713" cy="1266239"/>
          </a:xfrm>
          <a:prstGeom prst="rect">
            <a:avLst/>
          </a:prstGeom>
          <a:ln>
            <a:noFill/>
          </a:ln>
          <a:effectLst>
            <a:outerShdw blurRad="190500" algn="tl" rotWithShape="0">
              <a:srgbClr val="000000">
                <a:alpha val="70000"/>
              </a:srgbClr>
            </a:outerShdw>
          </a:effectLst>
        </p:spPr>
      </p:pic>
      <p:pic>
        <p:nvPicPr>
          <p:cNvPr id="21" name="Picture 20"/>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474475" y="5176247"/>
            <a:ext cx="848907" cy="1635441"/>
          </a:xfrm>
          <a:prstGeom prst="rect">
            <a:avLst/>
          </a:prstGeom>
        </p:spPr>
      </p:pic>
    </p:spTree>
    <p:extLst>
      <p:ext uri="{BB962C8B-B14F-4D97-AF65-F5344CB8AC3E}">
        <p14:creationId xmlns:p14="http://schemas.microsoft.com/office/powerpoint/2010/main" val="8914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Untitle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630" y="2501458"/>
            <a:ext cx="2509181" cy="4061770"/>
          </a:xfrm>
          <a:prstGeom prst="rect">
            <a:avLst/>
          </a:prstGeom>
          <a:ln>
            <a:noFill/>
          </a:ln>
          <a:effectLst>
            <a:outerShdw blurRad="292100" dist="139700" dir="2700000" algn="tl" rotWithShape="0">
              <a:srgbClr val="333333">
                <a:alpha val="65000"/>
              </a:srgbClr>
            </a:outerShdw>
          </a:effectLst>
        </p:spPr>
      </p:pic>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Accessing Sensor Data</a:t>
            </a:r>
            <a:endParaRPr lang="en-US" sz="4800" dirty="0">
              <a:latin typeface="+mj-lt"/>
            </a:endParaRPr>
          </a:p>
        </p:txBody>
      </p:sp>
      <p:sp>
        <p:nvSpPr>
          <p:cNvPr id="12" name="Content Placeholder 2"/>
          <p:cNvSpPr txBox="1">
            <a:spLocks/>
          </p:cNvSpPr>
          <p:nvPr/>
        </p:nvSpPr>
        <p:spPr>
          <a:xfrm>
            <a:off x="134688" y="1348061"/>
            <a:ext cx="2884366" cy="1093388"/>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900" b="1" dirty="0" err="1" smtClean="0">
                <a:latin typeface="Arial Narrow"/>
                <a:cs typeface="Arial Narrow"/>
              </a:rPr>
              <a:t>HydroShare</a:t>
            </a:r>
            <a:r>
              <a:rPr lang="en-US" sz="2900" b="1" dirty="0" smtClean="0">
                <a:latin typeface="Arial Narrow"/>
                <a:cs typeface="Arial Narrow"/>
              </a:rPr>
              <a:t>: </a:t>
            </a:r>
            <a:r>
              <a:rPr lang="en-US" b="1" dirty="0" smtClean="0">
                <a:latin typeface="Arial Narrow"/>
                <a:cs typeface="Arial Narrow"/>
              </a:rPr>
              <a:t/>
            </a:r>
            <a:br>
              <a:rPr lang="en-US" b="1" dirty="0" smtClean="0">
                <a:latin typeface="Arial Narrow"/>
                <a:cs typeface="Arial Narrow"/>
              </a:rPr>
            </a:br>
            <a:r>
              <a:rPr lang="en-US" sz="2400" dirty="0" smtClean="0">
                <a:latin typeface="Arial Narrow"/>
                <a:cs typeface="Arial Narrow"/>
              </a:rPr>
              <a:t>Data available in flat files (csv) and updated daily</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46828" y="2363060"/>
            <a:ext cx="2768756" cy="208926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46828" y="4532343"/>
            <a:ext cx="2768756" cy="209298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111635" y="2286002"/>
            <a:ext cx="2735889" cy="1791692"/>
          </a:xfrm>
          <a:prstGeom prst="rect">
            <a:avLst/>
          </a:prstGeom>
          <a:ln>
            <a:noFill/>
          </a:ln>
          <a:effectLst>
            <a:outerShdw blurRad="292100" dist="139700" dir="2700000" algn="tl" rotWithShape="0">
              <a:srgbClr val="333333">
                <a:alpha val="65000"/>
              </a:srgbClr>
            </a:outerShdw>
          </a:effectLst>
        </p:spPr>
      </p:pic>
      <p:sp>
        <p:nvSpPr>
          <p:cNvPr id="13" name="Content Placeholder 2"/>
          <p:cNvSpPr txBox="1">
            <a:spLocks/>
          </p:cNvSpPr>
          <p:nvPr/>
        </p:nvSpPr>
        <p:spPr>
          <a:xfrm>
            <a:off x="3017292" y="1332432"/>
            <a:ext cx="2947628" cy="1124648"/>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900" b="1" dirty="0" smtClean="0">
                <a:latin typeface="Arial Narrow"/>
                <a:cs typeface="Arial Narrow"/>
              </a:rPr>
              <a:t>Time Series Analyst:</a:t>
            </a:r>
            <a:r>
              <a:rPr lang="en-US" sz="2900" dirty="0" smtClean="0">
                <a:latin typeface="Arial Narrow"/>
                <a:cs typeface="Arial Narrow"/>
              </a:rPr>
              <a:t> </a:t>
            </a:r>
            <a:r>
              <a:rPr lang="en-US" sz="2400" dirty="0" smtClean="0">
                <a:latin typeface="Arial Narrow"/>
                <a:cs typeface="Arial Narrow"/>
              </a:rPr>
              <a:t>Web interface, map and plot tools, and data export</a:t>
            </a:r>
          </a:p>
        </p:txBody>
      </p:sp>
      <p:sp>
        <p:nvSpPr>
          <p:cNvPr id="14" name="Content Placeholder 2"/>
          <p:cNvSpPr txBox="1">
            <a:spLocks/>
          </p:cNvSpPr>
          <p:nvPr/>
        </p:nvSpPr>
        <p:spPr>
          <a:xfrm>
            <a:off x="6030159" y="1348061"/>
            <a:ext cx="2898837" cy="836338"/>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b="1" dirty="0" smtClean="0">
                <a:latin typeface="Arial Narrow"/>
                <a:cs typeface="Arial Narrow"/>
              </a:rPr>
              <a:t>Web Services: </a:t>
            </a:r>
            <a:r>
              <a:rPr lang="en-US" sz="2200" dirty="0" smtClean="0">
                <a:latin typeface="Arial Narrow"/>
                <a:cs typeface="Arial Narrow"/>
              </a:rPr>
              <a:t>Programmatic data access</a:t>
            </a:r>
          </a:p>
        </p:txBody>
      </p:sp>
      <p:pic>
        <p:nvPicPr>
          <p:cNvPr id="4" name="Picture 3"/>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111634" y="4256921"/>
            <a:ext cx="2735889" cy="18989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91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txBox="1">
            <a:spLocks noGrp="1"/>
          </p:cNvSpPr>
          <p:nvPr>
            <p:ph type="title"/>
          </p:nvPr>
        </p:nvSpPr>
        <p:spPr>
          <a:xfrm>
            <a:off x="295326" y="348710"/>
            <a:ext cx="7303508" cy="983721"/>
          </a:xfrm>
          <a:prstGeom prst="rect">
            <a:avLst/>
          </a:prstGeom>
          <a:solidFill>
            <a:srgbClr val="797979"/>
          </a:solidFill>
        </p:spPr>
        <p:txBody>
          <a:bodyPr vert="horz" lIns="91440" tIns="45720" rIns="91440" bIns="45720" rtlCol="0" anchor="ctr">
            <a:noAutofit/>
          </a:bodyPr>
          <a:lstStyle>
            <a:lvl1pPr algn="l" defTabSz="457200" rtl="0" eaLnBrk="1" latinLnBrk="0" hangingPunct="1">
              <a:spcBef>
                <a:spcPct val="0"/>
              </a:spcBef>
              <a:buNone/>
              <a:defRPr sz="5400" kern="1200">
                <a:solidFill>
                  <a:schemeClr val="bg1"/>
                </a:solidFill>
                <a:latin typeface="ChaletComprime-CologneSixty"/>
                <a:ea typeface="+mj-ea"/>
                <a:cs typeface="ChaletComprime-CologneSixty"/>
              </a:defRPr>
            </a:lvl1pPr>
          </a:lstStyle>
          <a:p>
            <a:r>
              <a:rPr lang="en-US" sz="4800" dirty="0" smtClean="0"/>
              <a:t>GAMUT: Quality Control of Sensor Data</a:t>
            </a:r>
            <a:endParaRPr lang="en-US" sz="4800" dirty="0">
              <a:latin typeface="+mj-lt"/>
            </a:endParaRPr>
          </a:p>
        </p:txBody>
      </p:sp>
      <p:sp>
        <p:nvSpPr>
          <p:cNvPr id="12" name="Content Placeholder 2"/>
          <p:cNvSpPr txBox="1">
            <a:spLocks/>
          </p:cNvSpPr>
          <p:nvPr/>
        </p:nvSpPr>
        <p:spPr>
          <a:xfrm>
            <a:off x="216418" y="1450006"/>
            <a:ext cx="8377227" cy="17529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9863" indent="-169863"/>
            <a:r>
              <a:rPr lang="en-US" dirty="0" smtClean="0">
                <a:latin typeface="Arial Narrow"/>
                <a:cs typeface="Arial Narrow"/>
              </a:rPr>
              <a:t>High frequency data require post processing</a:t>
            </a:r>
          </a:p>
          <a:p>
            <a:pPr marL="169863" indent="-169863"/>
            <a:r>
              <a:rPr lang="en-US" dirty="0" smtClean="0">
                <a:latin typeface="Arial Narrow"/>
                <a:cs typeface="Arial Narrow"/>
              </a:rPr>
              <a:t>Variables sorted into tiers depending on their priority</a:t>
            </a:r>
          </a:p>
          <a:p>
            <a:pPr marL="169863" indent="-169863"/>
            <a:r>
              <a:rPr lang="en-US" dirty="0" smtClean="0">
                <a:latin typeface="Arial Narrow"/>
                <a:cs typeface="Arial Narrow"/>
              </a:rPr>
              <a:t>Status: All complete through 2015, </a:t>
            </a:r>
            <a:r>
              <a:rPr lang="en-US" dirty="0">
                <a:latin typeface="Arial Narrow"/>
                <a:cs typeface="Arial Narrow"/>
              </a:rPr>
              <a:t>m</a:t>
            </a:r>
            <a:r>
              <a:rPr lang="en-US" dirty="0" smtClean="0">
                <a:latin typeface="Arial Narrow"/>
                <a:cs typeface="Arial Narrow"/>
              </a:rPr>
              <a:t>ost complete through 2016</a:t>
            </a:r>
          </a:p>
          <a:p>
            <a:pPr marL="169863" indent="-169863"/>
            <a:r>
              <a:rPr lang="en-US" dirty="0" smtClean="0">
                <a:latin typeface="Arial Narrow"/>
                <a:cs typeface="Arial Narrow"/>
              </a:rPr>
              <a:t>Work is ongoing</a:t>
            </a:r>
          </a:p>
        </p:txBody>
      </p:sp>
      <p:sp>
        <p:nvSpPr>
          <p:cNvPr id="2" name="TextBox 1"/>
          <p:cNvSpPr txBox="1"/>
          <p:nvPr/>
        </p:nvSpPr>
        <p:spPr>
          <a:xfrm>
            <a:off x="437589" y="1672237"/>
            <a:ext cx="184666" cy="369332"/>
          </a:xfrm>
          <a:prstGeom prst="rect">
            <a:avLst/>
          </a:prstGeom>
          <a:noFill/>
        </p:spPr>
        <p:txBody>
          <a:bodyPr wrap="none" rtlCol="0">
            <a:spAutoFit/>
          </a:bodyPr>
          <a:lstStyle/>
          <a:p>
            <a:endParaRPr lang="en-US" dirty="0"/>
          </a:p>
        </p:txBody>
      </p:sp>
      <p:pic>
        <p:nvPicPr>
          <p:cNvPr id="4" name="Picture 3" descr="Figure5.png"/>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551891" y="3085406"/>
            <a:ext cx="6318087" cy="352044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4" cstate="hqprint">
            <a:extLst>
              <a:ext uri="{28A0092B-C50C-407E-A947-70E740481C1C}">
                <a14:useLocalDpi xmlns:a14="http://schemas.microsoft.com/office/drawing/2010/main"/>
              </a:ext>
            </a:extLst>
          </a:blip>
          <a:srcRect t="675"/>
          <a:stretch/>
        </p:blipFill>
        <p:spPr>
          <a:xfrm>
            <a:off x="262138" y="3320556"/>
            <a:ext cx="2163452" cy="32852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997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EPSCOR">
      <a:dk1>
        <a:srgbClr val="4C4C4C"/>
      </a:dk1>
      <a:lt1>
        <a:sysClr val="window" lastClr="FFFFFF"/>
      </a:lt1>
      <a:dk2>
        <a:srgbClr val="191919"/>
      </a:dk2>
      <a:lt2>
        <a:srgbClr val="EEECE1"/>
      </a:lt2>
      <a:accent1>
        <a:srgbClr val="1194E3"/>
      </a:accent1>
      <a:accent2>
        <a:srgbClr val="697F2C"/>
      </a:accent2>
      <a:accent3>
        <a:srgbClr val="9BBB59"/>
      </a:accent3>
      <a:accent4>
        <a:srgbClr val="A99E99"/>
      </a:accent4>
      <a:accent5>
        <a:srgbClr val="0C6CA8"/>
      </a:accent5>
      <a:accent6>
        <a:srgbClr val="F79646"/>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EPSCOR">
      <a:dk1>
        <a:srgbClr val="4C4C4C"/>
      </a:dk1>
      <a:lt1>
        <a:sysClr val="window" lastClr="FFFFFF"/>
      </a:lt1>
      <a:dk2>
        <a:srgbClr val="191919"/>
      </a:dk2>
      <a:lt2>
        <a:srgbClr val="EEECE1"/>
      </a:lt2>
      <a:accent1>
        <a:srgbClr val="1194E3"/>
      </a:accent1>
      <a:accent2>
        <a:srgbClr val="697F2C"/>
      </a:accent2>
      <a:accent3>
        <a:srgbClr val="9BBB59"/>
      </a:accent3>
      <a:accent4>
        <a:srgbClr val="A99E99"/>
      </a:accent4>
      <a:accent5>
        <a:srgbClr val="0C6CA8"/>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EPSCOR">
      <a:dk1>
        <a:srgbClr val="4C4C4C"/>
      </a:dk1>
      <a:lt1>
        <a:sysClr val="window" lastClr="FFFFFF"/>
      </a:lt1>
      <a:dk2>
        <a:srgbClr val="191919"/>
      </a:dk2>
      <a:lt2>
        <a:srgbClr val="EEECE1"/>
      </a:lt2>
      <a:accent1>
        <a:srgbClr val="1194E3"/>
      </a:accent1>
      <a:accent2>
        <a:srgbClr val="697F2C"/>
      </a:accent2>
      <a:accent3>
        <a:srgbClr val="9BBB59"/>
      </a:accent3>
      <a:accent4>
        <a:srgbClr val="A99E99"/>
      </a:accent4>
      <a:accent5>
        <a:srgbClr val="0C6CA8"/>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EPSCOR">
      <a:dk1>
        <a:srgbClr val="4C4C4C"/>
      </a:dk1>
      <a:lt1>
        <a:sysClr val="window" lastClr="FFFFFF"/>
      </a:lt1>
      <a:dk2>
        <a:srgbClr val="191919"/>
      </a:dk2>
      <a:lt2>
        <a:srgbClr val="EEECE1"/>
      </a:lt2>
      <a:accent1>
        <a:srgbClr val="1194E3"/>
      </a:accent1>
      <a:accent2>
        <a:srgbClr val="697F2C"/>
      </a:accent2>
      <a:accent3>
        <a:srgbClr val="9BBB59"/>
      </a:accent3>
      <a:accent4>
        <a:srgbClr val="A99E99"/>
      </a:accent4>
      <a:accent5>
        <a:srgbClr val="0C6CA8"/>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12174</TotalTime>
  <Words>1634</Words>
  <Application>Microsoft Macintosh PowerPoint</Application>
  <PresentationFormat>On-screen Show (4:3)</PresentationFormat>
  <Paragraphs>162</Paragraphs>
  <Slides>20</Slides>
  <Notes>19</Notes>
  <HiddenSlides>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20</vt:i4>
      </vt:variant>
    </vt:vector>
  </HeadingPairs>
  <TitlesOfParts>
    <vt:vector size="30" baseType="lpstr">
      <vt:lpstr>Arial Narrow</vt:lpstr>
      <vt:lpstr>Calibri</vt:lpstr>
      <vt:lpstr>ChaletComprime-CologneSixty</vt:lpstr>
      <vt:lpstr>Helvetica Condensed Medium</vt:lpstr>
      <vt:lpstr>Wingdings</vt:lpstr>
      <vt:lpstr>Arial</vt:lpstr>
      <vt:lpstr>Office Theme</vt:lpstr>
      <vt:lpstr>1_Office Theme</vt:lpstr>
      <vt:lpstr>2_Office Theme</vt:lpstr>
      <vt:lpstr>3_Office Theme</vt:lpstr>
      <vt:lpstr>PowerPoint Presentation</vt:lpstr>
      <vt:lpstr>EPSCoR</vt:lpstr>
      <vt:lpstr>iUTAH Water Quality Research</vt:lpstr>
      <vt:lpstr>GAMUT:  Gradients Along Mountain to Urban Transitions</vt:lpstr>
      <vt:lpstr>GAMUT:  Gradients Along Mountain to Urban Transitions</vt:lpstr>
      <vt:lpstr>GAMUT:  Gradients Along Mountain to Urban Transitions</vt:lpstr>
      <vt:lpstr>GAMUT:  Gradients Along Mountain to Urban Transitions</vt:lpstr>
      <vt:lpstr>GAMUT: Accessing Sensor Data</vt:lpstr>
      <vt:lpstr>GAMUT: Quality Control of Sensor Data</vt:lpstr>
      <vt:lpstr>GAMUT: Discharge Data</vt:lpstr>
      <vt:lpstr>GAMUT: Grab Sample Results</vt:lpstr>
      <vt:lpstr>GAMUT Extensions: Additional WQ Efforts</vt:lpstr>
      <vt:lpstr>Water Quality Research in iUTAH</vt:lpstr>
      <vt:lpstr>Water Quality Research in iUTAH</vt:lpstr>
      <vt:lpstr>Water Quality Research in iUTAH</vt:lpstr>
      <vt:lpstr>Water Quality Research in iUTAH</vt:lpstr>
      <vt:lpstr>Water Quality Research in iUTAH</vt:lpstr>
      <vt:lpstr>Water Quality Research in iUTAH</vt:lpstr>
      <vt:lpstr>www.iUtahEPSCoR.org</vt:lpstr>
      <vt:lpstr>GAMUT Extensions: Biophysical Research</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McEntire</dc:creator>
  <cp:lastModifiedBy>Amber Jones</cp:lastModifiedBy>
  <cp:revision>504</cp:revision>
  <dcterms:created xsi:type="dcterms:W3CDTF">2013-05-29T20:47:16Z</dcterms:created>
  <dcterms:modified xsi:type="dcterms:W3CDTF">2017-04-10T13:13:45Z</dcterms:modified>
</cp:coreProperties>
</file>